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9" r:id="rId4"/>
    <p:sldId id="261" r:id="rId5"/>
    <p:sldId id="262" r:id="rId6"/>
    <p:sldId id="263" r:id="rId7"/>
    <p:sldId id="264" r:id="rId8"/>
    <p:sldId id="266" r:id="rId9"/>
    <p:sldId id="267" r:id="rId10"/>
    <p:sldId id="269" r:id="rId11"/>
    <p:sldId id="271" r:id="rId12"/>
    <p:sldId id="270" r:id="rId13"/>
    <p:sldId id="272" r:id="rId14"/>
    <p:sldId id="273" r:id="rId15"/>
    <p:sldId id="285" r:id="rId16"/>
    <p:sldId id="286" r:id="rId17"/>
    <p:sldId id="274" r:id="rId18"/>
    <p:sldId id="275" r:id="rId19"/>
    <p:sldId id="276" r:id="rId20"/>
    <p:sldId id="287" r:id="rId21"/>
    <p:sldId id="277" r:id="rId22"/>
    <p:sldId id="278" r:id="rId23"/>
    <p:sldId id="283" r:id="rId24"/>
    <p:sldId id="282" r:id="rId25"/>
    <p:sldId id="279" r:id="rId26"/>
    <p:sldId id="288" r:id="rId27"/>
    <p:sldId id="290" r:id="rId28"/>
    <p:sldId id="306" r:id="rId29"/>
    <p:sldId id="292" r:id="rId30"/>
    <p:sldId id="291" r:id="rId31"/>
    <p:sldId id="281" r:id="rId32"/>
    <p:sldId id="289" r:id="rId33"/>
    <p:sldId id="294" r:id="rId34"/>
    <p:sldId id="295" r:id="rId35"/>
    <p:sldId id="297" r:id="rId36"/>
    <p:sldId id="298" r:id="rId37"/>
    <p:sldId id="300" r:id="rId38"/>
    <p:sldId id="302" r:id="rId39"/>
    <p:sldId id="303" r:id="rId40"/>
    <p:sldId id="301" r:id="rId41"/>
    <p:sldId id="304" r:id="rId42"/>
    <p:sldId id="305" r:id="rId4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70" d="100"/>
          <a:sy n="70" d="100"/>
        </p:scale>
        <p:origin x="-1374" y="-5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8/9/2018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8/9/2018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8/9/2018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8/9/2018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8/9/2018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8/9/2018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8/9/2018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8/9/2018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8/9/2018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8/9/2018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8/9/2018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8/9/2018</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image" Target="../media/image18.png"/><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18.png"/></Relationships>
</file>

<file path=ppt/slides/_rels/slide1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2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xml"/><Relationship Id="rId5" Type="http://schemas.openxmlformats.org/officeDocument/2006/relationships/image" Target="../media/image43.png"/><Relationship Id="rId4" Type="http://schemas.openxmlformats.org/officeDocument/2006/relationships/image" Target="../media/image42.png"/></Relationships>
</file>

<file path=ppt/slides/_rels/slide2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jpeg"/><Relationship Id="rId1" Type="http://schemas.openxmlformats.org/officeDocument/2006/relationships/slideLayout" Target="../slideLayouts/slideLayout2.xml"/><Relationship Id="rId5" Type="http://schemas.openxmlformats.org/officeDocument/2006/relationships/image" Target="../media/image50.png"/><Relationship Id="rId4" Type="http://schemas.openxmlformats.org/officeDocument/2006/relationships/image" Target="../media/image49.jpeg"/></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51.jpeg"/><Relationship Id="rId1" Type="http://schemas.openxmlformats.org/officeDocument/2006/relationships/slideLayout" Target="../slideLayouts/slideLayout2.xml"/><Relationship Id="rId5" Type="http://schemas.openxmlformats.org/officeDocument/2006/relationships/image" Target="../media/image48.png"/><Relationship Id="rId4" Type="http://schemas.openxmlformats.org/officeDocument/2006/relationships/image" Target="../media/image52.jpeg"/></Relationships>
</file>

<file path=ppt/slides/_rels/slide31.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2.xml"/><Relationship Id="rId4" Type="http://schemas.openxmlformats.org/officeDocument/2006/relationships/image" Target="../media/image59.png"/></Relationships>
</file>

<file path=ppt/slides/_rels/slide35.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2.xml"/><Relationship Id="rId4" Type="http://schemas.openxmlformats.org/officeDocument/2006/relationships/image" Target="../media/image62.png"/></Relationships>
</file>

<file path=ppt/slides/_rels/slide36.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2.xml"/><Relationship Id="rId4" Type="http://schemas.openxmlformats.org/officeDocument/2006/relationships/image" Target="../media/image66.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4.png"/><Relationship Id="rId1" Type="http://schemas.openxmlformats.org/officeDocument/2006/relationships/slideLayout" Target="../slideLayouts/slideLayout2.xml"/><Relationship Id="rId4" Type="http://schemas.openxmlformats.org/officeDocument/2006/relationships/image" Target="../media/image66.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slideLayout" Target="../slideLayouts/slideLayout2.xml"/><Relationship Id="rId4" Type="http://schemas.openxmlformats.org/officeDocument/2006/relationships/image" Target="../media/image70.png"/></Relationships>
</file>

<file path=ppt/slides/_rels/slide41.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err="1" smtClean="0">
                <a:solidFill>
                  <a:schemeClr val="accent6">
                    <a:lumMod val="75000"/>
                  </a:schemeClr>
                </a:solidFill>
              </a:rPr>
              <a:t>आभार-आपकी</a:t>
            </a:r>
            <a:r>
              <a:rPr lang="en-US" dirty="0" smtClean="0">
                <a:solidFill>
                  <a:schemeClr val="accent6">
                    <a:lumMod val="75000"/>
                  </a:schemeClr>
                </a:solidFill>
              </a:rPr>
              <a:t> </a:t>
            </a:r>
            <a:r>
              <a:rPr lang="en-US" dirty="0" err="1" smtClean="0">
                <a:solidFill>
                  <a:schemeClr val="accent6">
                    <a:lumMod val="75000"/>
                  </a:schemeClr>
                </a:solidFill>
              </a:rPr>
              <a:t>सेवाओं</a:t>
            </a:r>
            <a:r>
              <a:rPr lang="en-US" dirty="0" smtClean="0">
                <a:solidFill>
                  <a:schemeClr val="accent6">
                    <a:lumMod val="75000"/>
                  </a:schemeClr>
                </a:solidFill>
              </a:rPr>
              <a:t> </a:t>
            </a:r>
            <a:r>
              <a:rPr lang="en-US" dirty="0" err="1" smtClean="0">
                <a:solidFill>
                  <a:schemeClr val="accent6">
                    <a:lumMod val="75000"/>
                  </a:schemeClr>
                </a:solidFill>
              </a:rPr>
              <a:t>का</a:t>
            </a:r>
            <a:r>
              <a:rPr lang="en-US" dirty="0" smtClean="0">
                <a:solidFill>
                  <a:schemeClr val="accent6">
                    <a:lumMod val="75000"/>
                  </a:schemeClr>
                </a:solidFill>
              </a:rPr>
              <a:t> </a:t>
            </a:r>
            <a:r>
              <a:rPr lang="en-US" dirty="0" err="1" smtClean="0">
                <a:solidFill>
                  <a:schemeClr val="accent6">
                    <a:lumMod val="75000"/>
                  </a:schemeClr>
                </a:solidFill>
              </a:rPr>
              <a:t>मार्गदर्शिका</a:t>
            </a:r>
            <a:r>
              <a:rPr lang="en-US" dirty="0" smtClean="0">
                <a:solidFill>
                  <a:schemeClr val="accent6">
                    <a:lumMod val="75000"/>
                  </a:schemeClr>
                </a:solidFill>
              </a:rPr>
              <a:t> (user guideline)</a:t>
            </a:r>
            <a:endParaRPr lang="en-US" dirty="0">
              <a:solidFill>
                <a:schemeClr val="accent6">
                  <a:lumMod val="75000"/>
                </a:schemeClr>
              </a:solidFill>
            </a:endParaRPr>
          </a:p>
        </p:txBody>
      </p:sp>
      <p:sp>
        <p:nvSpPr>
          <p:cNvPr id="3" name="Subtitle 2"/>
          <p:cNvSpPr>
            <a:spLocks noGrp="1"/>
          </p:cNvSpPr>
          <p:nvPr>
            <p:ph type="subTitle" idx="1"/>
          </p:nvPr>
        </p:nvSpPr>
        <p:spPr/>
        <p:txBody>
          <a:bodyPr/>
          <a:lstStyle/>
          <a:p>
            <a:r>
              <a:rPr lang="en-US" dirty="0" err="1" smtClean="0">
                <a:solidFill>
                  <a:schemeClr val="tx2">
                    <a:lumMod val="60000"/>
                    <a:lumOff val="40000"/>
                  </a:schemeClr>
                </a:solidFill>
              </a:rPr>
              <a:t>कार्यालय</a:t>
            </a:r>
            <a:r>
              <a:rPr lang="en-US" dirty="0" smtClean="0">
                <a:solidFill>
                  <a:schemeClr val="tx2">
                    <a:lumMod val="60000"/>
                    <a:lumOff val="40000"/>
                  </a:schemeClr>
                </a:solidFill>
              </a:rPr>
              <a:t> </a:t>
            </a:r>
            <a:r>
              <a:rPr lang="en-US" dirty="0" err="1" smtClean="0">
                <a:solidFill>
                  <a:schemeClr val="tx2">
                    <a:lumMod val="60000"/>
                    <a:lumOff val="40000"/>
                  </a:schemeClr>
                </a:solidFill>
              </a:rPr>
              <a:t>प्रमुख</a:t>
            </a:r>
            <a:r>
              <a:rPr lang="en-US" dirty="0" smtClean="0">
                <a:solidFill>
                  <a:schemeClr val="tx2">
                    <a:lumMod val="60000"/>
                    <a:lumOff val="40000"/>
                  </a:schemeClr>
                </a:solidFill>
              </a:rPr>
              <a:t> </a:t>
            </a:r>
            <a:r>
              <a:rPr lang="en-US" dirty="0" err="1" smtClean="0">
                <a:solidFill>
                  <a:schemeClr val="tx2">
                    <a:lumMod val="60000"/>
                    <a:lumOff val="40000"/>
                  </a:schemeClr>
                </a:solidFill>
              </a:rPr>
              <a:t>स्तर</a:t>
            </a:r>
            <a:r>
              <a:rPr lang="en-US" dirty="0" smtClean="0">
                <a:solidFill>
                  <a:schemeClr val="tx2">
                    <a:lumMod val="60000"/>
                    <a:lumOff val="40000"/>
                  </a:schemeClr>
                </a:solidFill>
              </a:rPr>
              <a:t> </a:t>
            </a:r>
            <a:r>
              <a:rPr lang="en-US" dirty="0" err="1" smtClean="0">
                <a:solidFill>
                  <a:schemeClr val="tx2">
                    <a:lumMod val="60000"/>
                    <a:lumOff val="40000"/>
                  </a:schemeClr>
                </a:solidFill>
              </a:rPr>
              <a:t>पर</a:t>
            </a:r>
            <a:r>
              <a:rPr lang="en-US" dirty="0" smtClean="0">
                <a:solidFill>
                  <a:schemeClr val="tx2">
                    <a:lumMod val="60000"/>
                    <a:lumOff val="40000"/>
                  </a:schemeClr>
                </a:solidFill>
              </a:rPr>
              <a:t>  </a:t>
            </a:r>
            <a:r>
              <a:rPr lang="en-US" dirty="0" err="1" smtClean="0">
                <a:solidFill>
                  <a:schemeClr val="tx2">
                    <a:lumMod val="60000"/>
                    <a:lumOff val="40000"/>
                  </a:schemeClr>
                </a:solidFill>
              </a:rPr>
              <a:t>पेंशन</a:t>
            </a:r>
            <a:r>
              <a:rPr lang="en-US" dirty="0" smtClean="0">
                <a:solidFill>
                  <a:schemeClr val="tx2">
                    <a:lumMod val="60000"/>
                    <a:lumOff val="40000"/>
                  </a:schemeClr>
                </a:solidFill>
              </a:rPr>
              <a:t>/</a:t>
            </a:r>
            <a:r>
              <a:rPr lang="en-US" dirty="0" err="1" smtClean="0">
                <a:solidFill>
                  <a:schemeClr val="tx2">
                    <a:lumMod val="60000"/>
                    <a:lumOff val="40000"/>
                  </a:schemeClr>
                </a:solidFill>
              </a:rPr>
              <a:t>पुनरीक्षित</a:t>
            </a:r>
            <a:r>
              <a:rPr lang="en-US" dirty="0" smtClean="0">
                <a:solidFill>
                  <a:schemeClr val="tx2">
                    <a:lumMod val="60000"/>
                    <a:lumOff val="40000"/>
                  </a:schemeClr>
                </a:solidFill>
              </a:rPr>
              <a:t> </a:t>
            </a:r>
            <a:r>
              <a:rPr lang="en-US" dirty="0" err="1" smtClean="0">
                <a:solidFill>
                  <a:schemeClr val="tx2">
                    <a:lumMod val="60000"/>
                    <a:lumOff val="40000"/>
                  </a:schemeClr>
                </a:solidFill>
              </a:rPr>
              <a:t>पेंशन</a:t>
            </a:r>
            <a:r>
              <a:rPr lang="en-US" dirty="0" smtClean="0">
                <a:solidFill>
                  <a:schemeClr val="tx2">
                    <a:lumMod val="60000"/>
                    <a:lumOff val="40000"/>
                  </a:schemeClr>
                </a:solidFill>
              </a:rPr>
              <a:t> </a:t>
            </a:r>
            <a:r>
              <a:rPr lang="en-US" dirty="0" err="1" smtClean="0">
                <a:solidFill>
                  <a:schemeClr val="tx2">
                    <a:lumMod val="60000"/>
                    <a:lumOff val="40000"/>
                  </a:schemeClr>
                </a:solidFill>
              </a:rPr>
              <a:t>फॉर्म</a:t>
            </a:r>
            <a:r>
              <a:rPr lang="en-US" dirty="0" smtClean="0">
                <a:solidFill>
                  <a:schemeClr val="tx2">
                    <a:lumMod val="60000"/>
                    <a:lumOff val="40000"/>
                  </a:schemeClr>
                </a:solidFill>
              </a:rPr>
              <a:t> </a:t>
            </a:r>
            <a:r>
              <a:rPr lang="en-US" dirty="0" err="1" smtClean="0">
                <a:solidFill>
                  <a:schemeClr val="tx2">
                    <a:lumMod val="60000"/>
                    <a:lumOff val="40000"/>
                  </a:schemeClr>
                </a:solidFill>
              </a:rPr>
              <a:t>भरने</a:t>
            </a:r>
            <a:r>
              <a:rPr lang="en-US" dirty="0" smtClean="0">
                <a:solidFill>
                  <a:schemeClr val="tx2">
                    <a:lumMod val="60000"/>
                    <a:lumOff val="40000"/>
                  </a:schemeClr>
                </a:solidFill>
              </a:rPr>
              <a:t> </a:t>
            </a:r>
            <a:r>
              <a:rPr lang="en-US" dirty="0" err="1" smtClean="0">
                <a:solidFill>
                  <a:schemeClr val="tx2">
                    <a:lumMod val="60000"/>
                    <a:lumOff val="40000"/>
                  </a:schemeClr>
                </a:solidFill>
              </a:rPr>
              <a:t>तथा</a:t>
            </a:r>
            <a:r>
              <a:rPr lang="en-US" dirty="0" smtClean="0">
                <a:solidFill>
                  <a:schemeClr val="tx2">
                    <a:lumMod val="60000"/>
                    <a:lumOff val="40000"/>
                  </a:schemeClr>
                </a:solidFill>
              </a:rPr>
              <a:t> </a:t>
            </a:r>
            <a:r>
              <a:rPr lang="en-US" dirty="0" err="1" smtClean="0">
                <a:solidFill>
                  <a:schemeClr val="tx2">
                    <a:lumMod val="60000"/>
                    <a:lumOff val="40000"/>
                  </a:schemeClr>
                </a:solidFill>
              </a:rPr>
              <a:t>अभिलेख</a:t>
            </a:r>
            <a:r>
              <a:rPr lang="en-US" dirty="0" smtClean="0">
                <a:solidFill>
                  <a:schemeClr val="tx2">
                    <a:lumMod val="60000"/>
                    <a:lumOff val="40000"/>
                  </a:schemeClr>
                </a:solidFill>
              </a:rPr>
              <a:t> </a:t>
            </a:r>
            <a:r>
              <a:rPr lang="en-US" dirty="0" err="1" smtClean="0">
                <a:solidFill>
                  <a:schemeClr val="tx2">
                    <a:lumMod val="60000"/>
                    <a:lumOff val="40000"/>
                  </a:schemeClr>
                </a:solidFill>
              </a:rPr>
              <a:t>अपलोड</a:t>
            </a:r>
            <a:r>
              <a:rPr lang="en-US" dirty="0" smtClean="0">
                <a:solidFill>
                  <a:schemeClr val="tx2">
                    <a:lumMod val="60000"/>
                    <a:lumOff val="40000"/>
                  </a:schemeClr>
                </a:solidFill>
              </a:rPr>
              <a:t> </a:t>
            </a:r>
            <a:r>
              <a:rPr lang="en-US" dirty="0" err="1" smtClean="0">
                <a:solidFill>
                  <a:schemeClr val="tx2">
                    <a:lumMod val="60000"/>
                    <a:lumOff val="40000"/>
                  </a:schemeClr>
                </a:solidFill>
              </a:rPr>
              <a:t>करने</a:t>
            </a:r>
            <a:r>
              <a:rPr lang="en-US" dirty="0" smtClean="0">
                <a:solidFill>
                  <a:schemeClr val="tx2">
                    <a:lumMod val="60000"/>
                    <a:lumOff val="40000"/>
                  </a:schemeClr>
                </a:solidFill>
              </a:rPr>
              <a:t> </a:t>
            </a:r>
            <a:r>
              <a:rPr lang="en-US" dirty="0" err="1" smtClean="0">
                <a:solidFill>
                  <a:schemeClr val="tx2">
                    <a:lumMod val="60000"/>
                    <a:lumOff val="40000"/>
                  </a:schemeClr>
                </a:solidFill>
              </a:rPr>
              <a:t>के</a:t>
            </a:r>
            <a:r>
              <a:rPr lang="en-US" dirty="0" smtClean="0">
                <a:solidFill>
                  <a:schemeClr val="tx2">
                    <a:lumMod val="60000"/>
                    <a:lumOff val="40000"/>
                  </a:schemeClr>
                </a:solidFill>
              </a:rPr>
              <a:t>  </a:t>
            </a:r>
            <a:r>
              <a:rPr lang="en-US" dirty="0" err="1" smtClean="0">
                <a:solidFill>
                  <a:schemeClr val="tx2">
                    <a:lumMod val="60000"/>
                    <a:lumOff val="40000"/>
                  </a:schemeClr>
                </a:solidFill>
              </a:rPr>
              <a:t>सम्बन्ध</a:t>
            </a:r>
            <a:r>
              <a:rPr lang="en-US" dirty="0" smtClean="0">
                <a:solidFill>
                  <a:schemeClr val="tx2">
                    <a:lumMod val="60000"/>
                    <a:lumOff val="40000"/>
                  </a:schemeClr>
                </a:solidFill>
              </a:rPr>
              <a:t> </a:t>
            </a:r>
            <a:r>
              <a:rPr lang="en-US" dirty="0" err="1" smtClean="0">
                <a:solidFill>
                  <a:schemeClr val="tx2">
                    <a:lumMod val="60000"/>
                    <a:lumOff val="40000"/>
                  </a:schemeClr>
                </a:solidFill>
              </a:rPr>
              <a:t>में</a:t>
            </a:r>
            <a:endParaRPr lang="en-US" dirty="0" smtClean="0">
              <a:solidFill>
                <a:schemeClr val="tx2">
                  <a:lumMod val="60000"/>
                  <a:lumOff val="40000"/>
                </a:schemeClr>
              </a:solidFill>
            </a:endParaRPr>
          </a:p>
          <a:p>
            <a:endParaRPr lang="en-US" dirty="0">
              <a:solidFill>
                <a:schemeClr val="tx2">
                  <a:lumMod val="60000"/>
                  <a:lumOff val="40000"/>
                </a:schemeClr>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p:spPr>
        <p:txBody>
          <a:bodyPr>
            <a:normAutofit/>
          </a:bodyPr>
          <a:lstStyle/>
          <a:p>
            <a:r>
              <a:rPr lang="hi-IN" sz="2400" dirty="0" smtClean="0"/>
              <a:t>शासकीय सेवक का व्यक्तिगत विवरण</a:t>
            </a:r>
            <a:r>
              <a:rPr lang="en-US" sz="2400" dirty="0" smtClean="0"/>
              <a:t> </a:t>
            </a:r>
            <a:r>
              <a:rPr lang="hi-IN" sz="2400" dirty="0" smtClean="0"/>
              <a:t>भरने हेतु निर्देश </a:t>
            </a:r>
            <a:endParaRPr lang="hi-IN" sz="2400" dirty="0"/>
          </a:p>
        </p:txBody>
      </p:sp>
      <p:sp>
        <p:nvSpPr>
          <p:cNvPr id="3" name="Content Placeholder 2"/>
          <p:cNvSpPr>
            <a:spLocks noGrp="1"/>
          </p:cNvSpPr>
          <p:nvPr>
            <p:ph idx="1"/>
          </p:nvPr>
        </p:nvSpPr>
        <p:spPr>
          <a:xfrm>
            <a:off x="457200" y="914400"/>
            <a:ext cx="8229600" cy="5562600"/>
          </a:xfrm>
        </p:spPr>
        <p:txBody>
          <a:bodyPr>
            <a:noAutofit/>
          </a:bodyPr>
          <a:lstStyle/>
          <a:p>
            <a:r>
              <a:rPr lang="hi-IN" sz="1800" dirty="0" smtClean="0"/>
              <a:t>एम्पलाई कोड</a:t>
            </a:r>
            <a:r>
              <a:rPr lang="en-US" sz="1800" dirty="0" smtClean="0"/>
              <a:t>    :    11 Digit  </a:t>
            </a:r>
            <a:r>
              <a:rPr lang="hi-IN" sz="1800" dirty="0" smtClean="0"/>
              <a:t>का</a:t>
            </a:r>
            <a:r>
              <a:rPr lang="en-US" sz="1800" dirty="0" smtClean="0"/>
              <a:t> </a:t>
            </a:r>
            <a:r>
              <a:rPr lang="hi-IN" sz="1800" dirty="0" smtClean="0"/>
              <a:t>अनिवार्यतः अंकित करें</a:t>
            </a:r>
            <a:endParaRPr lang="en-US" sz="1800" dirty="0" smtClean="0"/>
          </a:p>
          <a:p>
            <a:r>
              <a:rPr lang="hi-IN" sz="1800" dirty="0" smtClean="0"/>
              <a:t>कर्मचारी का नाम (अंग्रेजी में)</a:t>
            </a:r>
            <a:r>
              <a:rPr lang="en-US" sz="1800" dirty="0" smtClean="0"/>
              <a:t>: Dropdown </a:t>
            </a:r>
            <a:r>
              <a:rPr lang="hi-IN" sz="1800" dirty="0" smtClean="0"/>
              <a:t>से </a:t>
            </a:r>
            <a:r>
              <a:rPr lang="en-US" sz="1800" dirty="0" smtClean="0"/>
              <a:t>MR.</a:t>
            </a:r>
            <a:r>
              <a:rPr lang="hi-IN" sz="1800" dirty="0" smtClean="0"/>
              <a:t>/</a:t>
            </a:r>
            <a:r>
              <a:rPr lang="en-US" sz="1800" dirty="0" smtClean="0"/>
              <a:t>MRS.</a:t>
            </a:r>
            <a:r>
              <a:rPr lang="hi-IN" sz="1800" dirty="0" smtClean="0"/>
              <a:t> जो लागु हो</a:t>
            </a:r>
            <a:r>
              <a:rPr lang="en-US" sz="1800" dirty="0" smtClean="0"/>
              <a:t>  select </a:t>
            </a:r>
            <a:r>
              <a:rPr lang="hi-IN" sz="1800" dirty="0" smtClean="0"/>
              <a:t>करें तथा नाम लिखे</a:t>
            </a:r>
            <a:endParaRPr lang="en-US" sz="1800" dirty="0" smtClean="0"/>
          </a:p>
          <a:p>
            <a:r>
              <a:rPr lang="hi-IN" sz="1800" dirty="0" smtClean="0"/>
              <a:t>कर्मचारी का नाम (हिन्दी में)</a:t>
            </a:r>
            <a:r>
              <a:rPr lang="en-US" sz="1800" dirty="0" smtClean="0"/>
              <a:t>: Dropdown </a:t>
            </a:r>
            <a:r>
              <a:rPr lang="hi-IN" sz="1800" dirty="0" smtClean="0"/>
              <a:t>से श्री/श्रीमती</a:t>
            </a:r>
            <a:r>
              <a:rPr lang="en-US" sz="1800" dirty="0" smtClean="0"/>
              <a:t> </a:t>
            </a:r>
            <a:r>
              <a:rPr lang="hi-IN" sz="1800" dirty="0" smtClean="0"/>
              <a:t>जो लागु हो</a:t>
            </a:r>
            <a:r>
              <a:rPr lang="en-US" sz="1800" dirty="0" smtClean="0"/>
              <a:t>  select </a:t>
            </a:r>
            <a:r>
              <a:rPr lang="hi-IN" sz="1800" dirty="0" smtClean="0"/>
              <a:t>करें तथा नाम लिखे</a:t>
            </a:r>
            <a:endParaRPr lang="en-US" sz="1800" dirty="0" smtClean="0"/>
          </a:p>
          <a:p>
            <a:r>
              <a:rPr lang="hi-IN" sz="1800" dirty="0" smtClean="0"/>
              <a:t>पिता का नाम (महिला कर्मचारी के पति का नाम)</a:t>
            </a:r>
            <a:r>
              <a:rPr lang="en-US" sz="1800" dirty="0" smtClean="0"/>
              <a:t>   :</a:t>
            </a:r>
            <a:r>
              <a:rPr lang="hi-IN" sz="1800" dirty="0" smtClean="0"/>
              <a:t> नाम</a:t>
            </a:r>
            <a:r>
              <a:rPr lang="en-US" sz="1800" dirty="0" smtClean="0"/>
              <a:t> </a:t>
            </a:r>
            <a:r>
              <a:rPr lang="hi-IN" sz="1800" dirty="0" smtClean="0"/>
              <a:t> लिखे</a:t>
            </a:r>
            <a:endParaRPr lang="en-US" sz="1800" dirty="0" smtClean="0"/>
          </a:p>
          <a:p>
            <a:r>
              <a:rPr lang="hi-IN" sz="1800" dirty="0" smtClean="0"/>
              <a:t>पदनाम</a:t>
            </a:r>
            <a:r>
              <a:rPr lang="en-US" sz="1800" dirty="0" smtClean="0"/>
              <a:t>     :   Dropdown </a:t>
            </a:r>
            <a:r>
              <a:rPr lang="hi-IN" sz="1800" dirty="0" smtClean="0"/>
              <a:t>से</a:t>
            </a:r>
            <a:r>
              <a:rPr lang="en-US" sz="1800" dirty="0" smtClean="0"/>
              <a:t> select </a:t>
            </a:r>
            <a:r>
              <a:rPr lang="hi-IN" sz="1800" dirty="0" smtClean="0"/>
              <a:t>करें</a:t>
            </a:r>
            <a:endParaRPr lang="en-US" sz="1800" dirty="0" smtClean="0"/>
          </a:p>
          <a:p>
            <a:r>
              <a:rPr lang="hi-IN" sz="1800" dirty="0" smtClean="0"/>
              <a:t>निवास का पता(हिन्दी</a:t>
            </a:r>
            <a:r>
              <a:rPr lang="en-US" sz="1800" dirty="0" smtClean="0"/>
              <a:t>/</a:t>
            </a:r>
            <a:r>
              <a:rPr lang="hi-IN" sz="1800" dirty="0" smtClean="0"/>
              <a:t>इंग्लिश)</a:t>
            </a:r>
            <a:r>
              <a:rPr lang="en-US" sz="1800" dirty="0" smtClean="0"/>
              <a:t>   : </a:t>
            </a:r>
            <a:r>
              <a:rPr lang="hi-IN" sz="1800" dirty="0" smtClean="0"/>
              <a:t>पूरा पता लिखे</a:t>
            </a:r>
            <a:endParaRPr lang="en-US" sz="1800" dirty="0" smtClean="0"/>
          </a:p>
          <a:p>
            <a:r>
              <a:rPr lang="hi-IN" sz="1800" dirty="0" smtClean="0"/>
              <a:t>सेवा का प्रकार</a:t>
            </a:r>
            <a:r>
              <a:rPr lang="en-US" sz="1800" dirty="0" smtClean="0"/>
              <a:t>   :   Dropdown </a:t>
            </a:r>
            <a:r>
              <a:rPr lang="hi-IN" sz="1800" dirty="0" smtClean="0"/>
              <a:t>से</a:t>
            </a:r>
            <a:r>
              <a:rPr lang="en-US" sz="1800" dirty="0" smtClean="0"/>
              <a:t> select </a:t>
            </a:r>
            <a:r>
              <a:rPr lang="hi-IN" sz="1800" dirty="0" smtClean="0"/>
              <a:t>करें</a:t>
            </a:r>
          </a:p>
          <a:p>
            <a:r>
              <a:rPr lang="hi-IN" sz="1800" dirty="0" smtClean="0"/>
              <a:t>राज्य</a:t>
            </a:r>
            <a:r>
              <a:rPr lang="en-US" sz="1800" dirty="0" smtClean="0"/>
              <a:t>/</a:t>
            </a:r>
            <a:r>
              <a:rPr lang="hi-IN" sz="1800" dirty="0" smtClean="0"/>
              <a:t> जिला</a:t>
            </a:r>
            <a:r>
              <a:rPr lang="en-US" sz="1800" dirty="0" smtClean="0"/>
              <a:t>/</a:t>
            </a:r>
            <a:r>
              <a:rPr lang="hi-IN" sz="1800" dirty="0" smtClean="0"/>
              <a:t> शहर</a:t>
            </a:r>
            <a:r>
              <a:rPr lang="en-US" sz="1800" dirty="0" smtClean="0"/>
              <a:t>/</a:t>
            </a:r>
            <a:r>
              <a:rPr lang="hi-IN" sz="1800" dirty="0" smtClean="0"/>
              <a:t> पिन कोड</a:t>
            </a:r>
            <a:r>
              <a:rPr lang="en-US" sz="1800" dirty="0" smtClean="0"/>
              <a:t>     :   </a:t>
            </a:r>
            <a:r>
              <a:rPr lang="hi-IN" sz="1800" dirty="0" smtClean="0"/>
              <a:t>पता के अनुसार लिखे </a:t>
            </a:r>
            <a:endParaRPr lang="en-US" sz="1800" dirty="0" smtClean="0"/>
          </a:p>
          <a:p>
            <a:r>
              <a:rPr lang="hi-IN" sz="1800" dirty="0" smtClean="0"/>
              <a:t>लिंग</a:t>
            </a:r>
            <a:r>
              <a:rPr lang="en-US" sz="1800" dirty="0" smtClean="0"/>
              <a:t>     :   select </a:t>
            </a:r>
            <a:r>
              <a:rPr lang="hi-IN" sz="1800" dirty="0" smtClean="0"/>
              <a:t>करें</a:t>
            </a:r>
            <a:endParaRPr lang="en-US" sz="1800" dirty="0" smtClean="0"/>
          </a:p>
          <a:p>
            <a:r>
              <a:rPr lang="hi-IN" sz="1800" dirty="0" smtClean="0"/>
              <a:t>श्रेणी</a:t>
            </a:r>
            <a:r>
              <a:rPr lang="en-US" sz="1800" dirty="0" smtClean="0"/>
              <a:t>     :  Dropdown </a:t>
            </a:r>
            <a:r>
              <a:rPr lang="hi-IN" sz="1800" dirty="0" smtClean="0"/>
              <a:t>से</a:t>
            </a:r>
            <a:r>
              <a:rPr lang="en-US" sz="1800" dirty="0" smtClean="0"/>
              <a:t> select </a:t>
            </a:r>
            <a:r>
              <a:rPr lang="hi-IN" sz="1800" dirty="0" smtClean="0"/>
              <a:t>करें</a:t>
            </a:r>
            <a:endParaRPr lang="en-US" sz="1800" dirty="0" smtClean="0"/>
          </a:p>
          <a:p>
            <a:r>
              <a:rPr lang="hi-IN" sz="1800" dirty="0" smtClean="0"/>
              <a:t>मोबाईल नंबर</a:t>
            </a:r>
            <a:r>
              <a:rPr lang="en-US" sz="1800" dirty="0" smtClean="0"/>
              <a:t>   :</a:t>
            </a:r>
            <a:r>
              <a:rPr lang="hi-IN" sz="1800" dirty="0" smtClean="0"/>
              <a:t> कर्मचारी का 10 </a:t>
            </a:r>
            <a:r>
              <a:rPr lang="en-US" sz="1800" dirty="0" smtClean="0"/>
              <a:t>Digit </a:t>
            </a:r>
            <a:r>
              <a:rPr lang="hi-IN" sz="1800" dirty="0" smtClean="0"/>
              <a:t>का मोबाइल</a:t>
            </a:r>
            <a:r>
              <a:rPr lang="en-US" sz="1800" dirty="0" smtClean="0"/>
              <a:t> </a:t>
            </a:r>
            <a:r>
              <a:rPr lang="hi-IN" sz="1800" dirty="0" smtClean="0"/>
              <a:t>नं अनिवार्यतः अंकित करें</a:t>
            </a:r>
            <a:r>
              <a:rPr lang="en-US" sz="1800" dirty="0" smtClean="0"/>
              <a:t> </a:t>
            </a:r>
            <a:r>
              <a:rPr lang="hi-IN" sz="1800" dirty="0" smtClean="0"/>
              <a:t>जिस पर </a:t>
            </a:r>
            <a:r>
              <a:rPr lang="en-US" sz="1800" dirty="0" smtClean="0"/>
              <a:t>SMS </a:t>
            </a:r>
            <a:r>
              <a:rPr lang="hi-IN" sz="1800" dirty="0" smtClean="0"/>
              <a:t>की सुविधा प्रदाय की जाएगी </a:t>
            </a:r>
            <a:endParaRPr lang="en-US" sz="1800" dirty="0" smtClean="0"/>
          </a:p>
          <a:p>
            <a:r>
              <a:rPr lang="hi-IN" sz="1800" dirty="0" smtClean="0"/>
              <a:t>पेंशनर ई—मेल आईडी</a:t>
            </a:r>
            <a:r>
              <a:rPr lang="en-US" sz="1800" dirty="0" smtClean="0"/>
              <a:t>    </a:t>
            </a:r>
            <a:r>
              <a:rPr lang="en-US" sz="1800" dirty="0" smtClean="0">
                <a:solidFill>
                  <a:schemeClr val="accent5">
                    <a:lumMod val="75000"/>
                  </a:schemeClr>
                </a:solidFill>
              </a:rPr>
              <a:t>: </a:t>
            </a:r>
            <a:r>
              <a:rPr lang="en-US" sz="1800" dirty="0" smtClean="0"/>
              <a:t>(Optional) </a:t>
            </a:r>
            <a:r>
              <a:rPr lang="hi-IN" sz="1800" dirty="0" smtClean="0"/>
              <a:t>जिस पर </a:t>
            </a:r>
            <a:r>
              <a:rPr lang="en-US" sz="1800" dirty="0" smtClean="0"/>
              <a:t>mail </a:t>
            </a:r>
            <a:r>
              <a:rPr lang="hi-IN" sz="1800" dirty="0" smtClean="0"/>
              <a:t>की सुविधा प्रदाय की जाएगी </a:t>
            </a:r>
            <a:endParaRPr lang="en-US" sz="1800" dirty="0" smtClean="0"/>
          </a:p>
          <a:p>
            <a:r>
              <a:rPr lang="hi-IN" sz="1800" dirty="0" smtClean="0"/>
              <a:t>जीपीएफ/डीपीएफ/प्रान नंबर</a:t>
            </a:r>
            <a:r>
              <a:rPr lang="en-US" sz="1800" dirty="0" smtClean="0"/>
              <a:t>   :</a:t>
            </a:r>
            <a:r>
              <a:rPr lang="hi-IN" sz="1800" dirty="0" smtClean="0"/>
              <a:t> अनिवार्यतः अंकित करें</a:t>
            </a:r>
            <a:endParaRPr lang="en-US" sz="1800" dirty="0" smtClean="0"/>
          </a:p>
          <a:p>
            <a:r>
              <a:rPr lang="hi-IN" sz="1800" dirty="0" smtClean="0"/>
              <a:t>धर्म</a:t>
            </a:r>
            <a:r>
              <a:rPr lang="en-US" sz="1800" dirty="0" smtClean="0"/>
              <a:t>/</a:t>
            </a:r>
            <a:r>
              <a:rPr lang="hi-IN" sz="1800" dirty="0" smtClean="0"/>
              <a:t> राष्ट्रीयता</a:t>
            </a:r>
            <a:r>
              <a:rPr lang="en-US" sz="1800" dirty="0" smtClean="0"/>
              <a:t>    :  </a:t>
            </a:r>
            <a:r>
              <a:rPr lang="hi-IN" sz="1800" dirty="0" smtClean="0"/>
              <a:t>अनिवार्यतः</a:t>
            </a:r>
            <a:r>
              <a:rPr lang="en-US" sz="1800" dirty="0" smtClean="0"/>
              <a:t>  Dropdown </a:t>
            </a:r>
            <a:r>
              <a:rPr lang="hi-IN" sz="1800" dirty="0" smtClean="0"/>
              <a:t>से</a:t>
            </a:r>
            <a:r>
              <a:rPr lang="en-US" sz="1800" dirty="0" smtClean="0"/>
              <a:t> select </a:t>
            </a:r>
            <a:r>
              <a:rPr lang="hi-IN" sz="1800" dirty="0" smtClean="0"/>
              <a:t>करें</a:t>
            </a:r>
            <a:endParaRPr lang="en-US" sz="1800" dirty="0" smtClean="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hi-IN" sz="2400" dirty="0" smtClean="0"/>
              <a:t>शासकीय सेवक का व्यक्तिगत विवरण</a:t>
            </a:r>
            <a:r>
              <a:rPr lang="en-US" sz="2400" dirty="0" smtClean="0"/>
              <a:t>    :   </a:t>
            </a:r>
            <a:r>
              <a:rPr lang="hi-IN" sz="2400" dirty="0" smtClean="0"/>
              <a:t>प्रारूप</a:t>
            </a:r>
            <a:endParaRPr lang="en-US" sz="2400" dirty="0"/>
          </a:p>
        </p:txBody>
      </p:sp>
      <p:pic>
        <p:nvPicPr>
          <p:cNvPr id="14338" name="Picture 2"/>
          <p:cNvPicPr>
            <a:picLocks noGrp="1" noChangeAspect="1" noChangeArrowheads="1"/>
          </p:cNvPicPr>
          <p:nvPr>
            <p:ph idx="1"/>
          </p:nvPr>
        </p:nvPicPr>
        <p:blipFill>
          <a:blip r:embed="rId2"/>
          <a:srcRect/>
          <a:stretch>
            <a:fillRect/>
          </a:stretch>
        </p:blipFill>
        <p:spPr bwMode="auto">
          <a:xfrm>
            <a:off x="426058" y="1295400"/>
            <a:ext cx="8413142" cy="521066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hi-IN" sz="2400" dirty="0" smtClean="0"/>
              <a:t>विभागीय विवरण</a:t>
            </a:r>
            <a:r>
              <a:rPr lang="en-US" sz="2400" dirty="0" smtClean="0"/>
              <a:t> </a:t>
            </a:r>
            <a:r>
              <a:rPr lang="hi-IN" sz="2400" dirty="0" smtClean="0"/>
              <a:t>भरने हेतु निर्देश </a:t>
            </a:r>
            <a:endParaRPr lang="en-US" sz="2400" dirty="0"/>
          </a:p>
        </p:txBody>
      </p:sp>
      <p:sp>
        <p:nvSpPr>
          <p:cNvPr id="3" name="Content Placeholder 2"/>
          <p:cNvSpPr>
            <a:spLocks noGrp="1"/>
          </p:cNvSpPr>
          <p:nvPr>
            <p:ph idx="1"/>
          </p:nvPr>
        </p:nvSpPr>
        <p:spPr>
          <a:xfrm>
            <a:off x="457200" y="1295400"/>
            <a:ext cx="8229600" cy="2895600"/>
          </a:xfrm>
        </p:spPr>
        <p:txBody>
          <a:bodyPr>
            <a:normAutofit/>
          </a:bodyPr>
          <a:lstStyle/>
          <a:p>
            <a:r>
              <a:rPr lang="hi-IN" sz="1800" dirty="0" smtClean="0"/>
              <a:t>आहरण संवितरण अधिकारी का कोड</a:t>
            </a:r>
            <a:r>
              <a:rPr lang="en-US" sz="1800" dirty="0" smtClean="0"/>
              <a:t>/</a:t>
            </a:r>
            <a:r>
              <a:rPr lang="hi-IN" sz="1800" dirty="0" smtClean="0"/>
              <a:t>नाम </a:t>
            </a:r>
            <a:r>
              <a:rPr lang="en-US" sz="1800" dirty="0" smtClean="0"/>
              <a:t>:   </a:t>
            </a:r>
            <a:r>
              <a:rPr lang="hi-IN" sz="1800" dirty="0" smtClean="0"/>
              <a:t>स्वतः प्रदर्शित होगा</a:t>
            </a:r>
            <a:r>
              <a:rPr lang="en-US" sz="1800" dirty="0" smtClean="0"/>
              <a:t> </a:t>
            </a:r>
          </a:p>
          <a:p>
            <a:r>
              <a:rPr lang="hi-IN" sz="1800" dirty="0" smtClean="0"/>
              <a:t>विभाग का नाम</a:t>
            </a:r>
            <a:r>
              <a:rPr lang="en-US" sz="1800" dirty="0" smtClean="0"/>
              <a:t>      :   Dropdown </a:t>
            </a:r>
            <a:r>
              <a:rPr lang="hi-IN" sz="1800" dirty="0" smtClean="0"/>
              <a:t>से</a:t>
            </a:r>
            <a:r>
              <a:rPr lang="en-US" sz="1800" dirty="0" smtClean="0"/>
              <a:t> select </a:t>
            </a:r>
            <a:r>
              <a:rPr lang="hi-IN" sz="1800" dirty="0" smtClean="0"/>
              <a:t>करें</a:t>
            </a:r>
            <a:endParaRPr lang="en-US" sz="1800" dirty="0" smtClean="0"/>
          </a:p>
          <a:p>
            <a:r>
              <a:rPr lang="hi-IN" sz="1800" dirty="0" smtClean="0"/>
              <a:t>बजट नियंत्रण अधिकारी का नाम</a:t>
            </a:r>
            <a:r>
              <a:rPr lang="en-US" sz="1800" dirty="0" smtClean="0"/>
              <a:t>    :</a:t>
            </a:r>
            <a:r>
              <a:rPr lang="hi-IN" sz="1800" dirty="0" smtClean="0"/>
              <a:t> </a:t>
            </a:r>
            <a:r>
              <a:rPr lang="en-US" sz="1800" dirty="0" smtClean="0"/>
              <a:t>Dropdown </a:t>
            </a:r>
            <a:r>
              <a:rPr lang="hi-IN" sz="1800" dirty="0" smtClean="0"/>
              <a:t>से</a:t>
            </a:r>
            <a:r>
              <a:rPr lang="en-US" sz="1800" dirty="0" smtClean="0"/>
              <a:t> select </a:t>
            </a:r>
            <a:r>
              <a:rPr lang="hi-IN" sz="1800" dirty="0" smtClean="0"/>
              <a:t>करें</a:t>
            </a:r>
            <a:endParaRPr lang="en-US" sz="1800" dirty="0" smtClean="0"/>
          </a:p>
          <a:p>
            <a:r>
              <a:rPr lang="hi-IN" sz="1800" dirty="0" smtClean="0"/>
              <a:t>कार्यालय का ईमेल आईडी</a:t>
            </a:r>
            <a:r>
              <a:rPr lang="en-US" sz="1800" dirty="0" smtClean="0"/>
              <a:t>        :</a:t>
            </a:r>
            <a:r>
              <a:rPr lang="hi-IN" sz="1800" dirty="0" smtClean="0"/>
              <a:t> अनिवार्यतः</a:t>
            </a:r>
            <a:r>
              <a:rPr lang="en-US" sz="1800" dirty="0" smtClean="0"/>
              <a:t> Entry</a:t>
            </a:r>
            <a:r>
              <a:rPr lang="hi-IN" sz="1800" dirty="0" smtClean="0"/>
              <a:t> करें</a:t>
            </a:r>
            <a:endParaRPr lang="en-US" sz="1800" dirty="0" smtClean="0"/>
          </a:p>
          <a:p>
            <a:endParaRPr lang="en-US" sz="1800" dirty="0" smtClean="0"/>
          </a:p>
          <a:p>
            <a:pPr algn="just">
              <a:buNone/>
            </a:pPr>
            <a:r>
              <a:rPr lang="en-US" sz="1800" dirty="0" smtClean="0"/>
              <a:t>Note:</a:t>
            </a:r>
            <a:r>
              <a:rPr lang="hi-IN" sz="1800" dirty="0" smtClean="0"/>
              <a:t> आहरण संवितरण अधिकारी का कोड</a:t>
            </a:r>
            <a:r>
              <a:rPr lang="en-US" sz="1800" dirty="0" smtClean="0"/>
              <a:t>/</a:t>
            </a:r>
            <a:r>
              <a:rPr lang="hi-IN" sz="1800" dirty="0" smtClean="0"/>
              <a:t>नाम स्वतः प्रदर्शित</a:t>
            </a:r>
            <a:r>
              <a:rPr lang="en-US" sz="1800" dirty="0" smtClean="0"/>
              <a:t> </a:t>
            </a:r>
            <a:r>
              <a:rPr lang="hi-IN" sz="1800" dirty="0" smtClean="0"/>
              <a:t>न होने तथा विभाग</a:t>
            </a:r>
            <a:r>
              <a:rPr lang="en-US" sz="1800" dirty="0" smtClean="0"/>
              <a:t>/</a:t>
            </a:r>
            <a:r>
              <a:rPr lang="hi-IN" sz="1800" dirty="0" smtClean="0"/>
              <a:t>बजट नियंत्रण अधिकारी का नाम </a:t>
            </a:r>
            <a:r>
              <a:rPr lang="en-US" sz="1800" dirty="0" smtClean="0"/>
              <a:t>dropdown </a:t>
            </a:r>
            <a:r>
              <a:rPr lang="hi-IN" sz="1800" dirty="0" smtClean="0"/>
              <a:t>में नहीं</a:t>
            </a:r>
            <a:r>
              <a:rPr lang="en-US" sz="1800" dirty="0" smtClean="0"/>
              <a:t> </a:t>
            </a:r>
            <a:r>
              <a:rPr lang="hi-IN" sz="1800" dirty="0" smtClean="0"/>
              <a:t>होने की स्थिति  में संचालानालय कोष</a:t>
            </a:r>
            <a:r>
              <a:rPr lang="en-US" sz="1800" dirty="0" smtClean="0"/>
              <a:t>  </a:t>
            </a:r>
            <a:r>
              <a:rPr lang="hi-IN" sz="1800" dirty="0" smtClean="0"/>
              <a:t>लेखा एवं पेंशन छ.ग. से सम्पर्क करें </a:t>
            </a:r>
            <a:endParaRPr lang="en-US" sz="1800" dirty="0"/>
          </a:p>
        </p:txBody>
      </p:sp>
      <p:pic>
        <p:nvPicPr>
          <p:cNvPr id="13314" name="Picture 2"/>
          <p:cNvPicPr>
            <a:picLocks noChangeAspect="1" noChangeArrowheads="1"/>
          </p:cNvPicPr>
          <p:nvPr/>
        </p:nvPicPr>
        <p:blipFill>
          <a:blip r:embed="rId2"/>
          <a:srcRect/>
          <a:stretch>
            <a:fillRect/>
          </a:stretch>
        </p:blipFill>
        <p:spPr bwMode="auto">
          <a:xfrm>
            <a:off x="66675" y="4191000"/>
            <a:ext cx="9077325" cy="23622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9762"/>
          </a:xfrm>
        </p:spPr>
        <p:txBody>
          <a:bodyPr>
            <a:normAutofit/>
          </a:bodyPr>
          <a:lstStyle/>
          <a:p>
            <a:r>
              <a:rPr lang="hi-IN" sz="2400" dirty="0" smtClean="0"/>
              <a:t>गणना विवरण</a:t>
            </a:r>
            <a:r>
              <a:rPr lang="en-US" sz="2400" dirty="0" smtClean="0"/>
              <a:t> </a:t>
            </a:r>
            <a:r>
              <a:rPr lang="hi-IN" sz="2400" dirty="0" smtClean="0"/>
              <a:t>भरने हेतु निर्देश </a:t>
            </a:r>
            <a:endParaRPr lang="en-US" sz="2400" dirty="0"/>
          </a:p>
        </p:txBody>
      </p:sp>
      <p:sp>
        <p:nvSpPr>
          <p:cNvPr id="3" name="Content Placeholder 2"/>
          <p:cNvSpPr>
            <a:spLocks noGrp="1"/>
          </p:cNvSpPr>
          <p:nvPr>
            <p:ph idx="1"/>
          </p:nvPr>
        </p:nvSpPr>
        <p:spPr>
          <a:xfrm>
            <a:off x="457200" y="914400"/>
            <a:ext cx="8229600" cy="5211763"/>
          </a:xfrm>
        </p:spPr>
        <p:txBody>
          <a:bodyPr>
            <a:normAutofit lnSpcReduction="10000"/>
          </a:bodyPr>
          <a:lstStyle/>
          <a:p>
            <a:r>
              <a:rPr lang="hi-IN" sz="1800" dirty="0" smtClean="0"/>
              <a:t>छत्तीसगढ़ सिविल सेवा (पेंशन) नियम</a:t>
            </a:r>
            <a:r>
              <a:rPr lang="en-US" sz="1800" dirty="0" smtClean="0"/>
              <a:t>    :   (1965,1976,1979)</a:t>
            </a:r>
            <a:r>
              <a:rPr lang="hi-IN" sz="1800" dirty="0" smtClean="0"/>
              <a:t>  अनिवार्यतः</a:t>
            </a:r>
            <a:r>
              <a:rPr lang="en-US" sz="1800" dirty="0" smtClean="0"/>
              <a:t> </a:t>
            </a:r>
            <a:r>
              <a:rPr lang="hi-IN" sz="1800" dirty="0" smtClean="0"/>
              <a:t>नियमानुसार चयन करें</a:t>
            </a:r>
            <a:r>
              <a:rPr lang="en-US" sz="1800" dirty="0" smtClean="0"/>
              <a:t>.(1965-</a:t>
            </a:r>
            <a:r>
              <a:rPr lang="hi-IN" sz="1800" dirty="0" smtClean="0"/>
              <a:t>असाधारण पेंशन हेतु</a:t>
            </a:r>
            <a:r>
              <a:rPr lang="en-US" sz="1800" dirty="0" smtClean="0"/>
              <a:t>, 1976</a:t>
            </a:r>
            <a:r>
              <a:rPr lang="hi-IN" sz="1800" dirty="0" smtClean="0"/>
              <a:t>-नियमित स्थापना हेतु,</a:t>
            </a:r>
            <a:r>
              <a:rPr lang="en-US" sz="1800" dirty="0" smtClean="0"/>
              <a:t> 1979</a:t>
            </a:r>
            <a:r>
              <a:rPr lang="hi-IN" sz="1800" dirty="0" smtClean="0"/>
              <a:t>-कार्यभारित</a:t>
            </a:r>
            <a:r>
              <a:rPr lang="en-US" sz="1800" dirty="0" smtClean="0"/>
              <a:t> </a:t>
            </a:r>
            <a:r>
              <a:rPr lang="hi-IN" sz="1800" dirty="0" smtClean="0"/>
              <a:t>/</a:t>
            </a:r>
            <a:r>
              <a:rPr lang="en-US" sz="1800" dirty="0" smtClean="0"/>
              <a:t> </a:t>
            </a:r>
            <a:r>
              <a:rPr lang="hi-IN" sz="1800" dirty="0" smtClean="0"/>
              <a:t>आकस्मिकता स्थापना हेतु</a:t>
            </a:r>
            <a:r>
              <a:rPr lang="en-US" sz="1800" dirty="0" smtClean="0"/>
              <a:t>)</a:t>
            </a:r>
          </a:p>
          <a:p>
            <a:r>
              <a:rPr lang="hi-IN" sz="1800" dirty="0" smtClean="0"/>
              <a:t>शासकीय कर्मचारी द्वारा आवेदित पेंशन या सेवा उपादान की श्रेणी और आवेदन करने का कारण (पेंशन का प्रकार)</a:t>
            </a:r>
            <a:r>
              <a:rPr lang="en-US" sz="1800" dirty="0" smtClean="0"/>
              <a:t>   :</a:t>
            </a:r>
            <a:r>
              <a:rPr lang="hi-IN" sz="1800" dirty="0" smtClean="0"/>
              <a:t> अनिवार्यतः</a:t>
            </a:r>
            <a:r>
              <a:rPr lang="en-US" sz="1800" dirty="0" smtClean="0"/>
              <a:t> Dropdown </a:t>
            </a:r>
            <a:r>
              <a:rPr lang="hi-IN" sz="1800" dirty="0" smtClean="0"/>
              <a:t>से</a:t>
            </a:r>
            <a:r>
              <a:rPr lang="en-US" sz="1800" dirty="0" smtClean="0"/>
              <a:t> select </a:t>
            </a:r>
            <a:r>
              <a:rPr lang="hi-IN" sz="1800" dirty="0" smtClean="0"/>
              <a:t>करें</a:t>
            </a:r>
            <a:r>
              <a:rPr lang="en-US" sz="1800" dirty="0" smtClean="0"/>
              <a:t> </a:t>
            </a:r>
          </a:p>
          <a:p>
            <a:pPr lvl="1"/>
            <a:r>
              <a:rPr lang="en-US" sz="2400" b="1" dirty="0" smtClean="0"/>
              <a:t>Note :  </a:t>
            </a:r>
            <a:r>
              <a:rPr lang="hi-IN" sz="1800" dirty="0" smtClean="0"/>
              <a:t>जाँच सूची बिंदु क्र. 18</a:t>
            </a:r>
            <a:r>
              <a:rPr lang="en-US" sz="1800" dirty="0" smtClean="0"/>
              <a:t>  </a:t>
            </a:r>
            <a:r>
              <a:rPr lang="hi-IN" sz="1800" dirty="0" smtClean="0"/>
              <a:t>या</a:t>
            </a:r>
            <a:r>
              <a:rPr lang="en-US" sz="1800" dirty="0" smtClean="0"/>
              <a:t>  </a:t>
            </a:r>
            <a:r>
              <a:rPr lang="en-US" sz="2000" dirty="0" smtClean="0"/>
              <a:t>24</a:t>
            </a:r>
            <a:r>
              <a:rPr lang="hi-IN" sz="1800" dirty="0" smtClean="0"/>
              <a:t>  का पालन करें</a:t>
            </a:r>
            <a:endParaRPr lang="en-US" sz="1800" dirty="0" smtClean="0"/>
          </a:p>
          <a:p>
            <a:r>
              <a:rPr lang="hi-IN" sz="1800" dirty="0" smtClean="0"/>
              <a:t>पात्रता </a:t>
            </a:r>
            <a:r>
              <a:rPr lang="en-US" sz="1800" dirty="0" smtClean="0"/>
              <a:t>:   Dropdown  </a:t>
            </a:r>
            <a:r>
              <a:rPr lang="hi-IN" sz="1800" dirty="0" smtClean="0"/>
              <a:t>से</a:t>
            </a:r>
            <a:r>
              <a:rPr lang="en-US" sz="1800" dirty="0" smtClean="0"/>
              <a:t> select </a:t>
            </a:r>
            <a:r>
              <a:rPr lang="hi-IN" sz="1800" dirty="0" smtClean="0"/>
              <a:t>करें</a:t>
            </a:r>
            <a:r>
              <a:rPr lang="en-US" sz="1800" dirty="0" smtClean="0"/>
              <a:t> (</a:t>
            </a:r>
            <a:r>
              <a:rPr lang="hi-IN" sz="1800" dirty="0" smtClean="0"/>
              <a:t>यदि प्रकरण में सिर्फ उपादान या पेंशन दिया जाना है तो उपादान या पेंशन </a:t>
            </a:r>
            <a:r>
              <a:rPr lang="en-US" sz="1800" dirty="0" smtClean="0"/>
              <a:t>Select  </a:t>
            </a:r>
            <a:r>
              <a:rPr lang="hi-IN" sz="1800" dirty="0" smtClean="0"/>
              <a:t>करें</a:t>
            </a:r>
            <a:r>
              <a:rPr lang="en-US" sz="1800" dirty="0" smtClean="0"/>
              <a:t>)</a:t>
            </a:r>
          </a:p>
          <a:p>
            <a:r>
              <a:rPr lang="hi-IN" sz="1800" dirty="0" smtClean="0"/>
              <a:t>जन्म दिनांक, सेवा प्रारंभ करने का दिनांक</a:t>
            </a:r>
            <a:r>
              <a:rPr lang="en-US" sz="1800" dirty="0" smtClean="0"/>
              <a:t>    :</a:t>
            </a:r>
            <a:r>
              <a:rPr lang="hi-IN" sz="1800" dirty="0" smtClean="0"/>
              <a:t> </a:t>
            </a:r>
            <a:r>
              <a:rPr lang="en-US" sz="1800" dirty="0" smtClean="0"/>
              <a:t>Entry</a:t>
            </a:r>
            <a:r>
              <a:rPr lang="hi-IN" sz="1800" dirty="0" smtClean="0"/>
              <a:t> करें</a:t>
            </a:r>
            <a:r>
              <a:rPr lang="en-US" sz="1800" dirty="0" smtClean="0"/>
              <a:t> (</a:t>
            </a:r>
            <a:r>
              <a:rPr lang="hi-IN" sz="1800" dirty="0" smtClean="0"/>
              <a:t>दिनांक में अंतर प्रदर्शित होने की स्थिति में वास्तविक दिनांक </a:t>
            </a:r>
            <a:r>
              <a:rPr lang="en-US" sz="1800" dirty="0" smtClean="0"/>
              <a:t>manual entry   </a:t>
            </a:r>
            <a:r>
              <a:rPr lang="hi-IN" sz="1800" dirty="0" smtClean="0"/>
              <a:t>करे</a:t>
            </a:r>
            <a:r>
              <a:rPr lang="en-US" sz="1800" dirty="0" smtClean="0"/>
              <a:t>)</a:t>
            </a:r>
          </a:p>
          <a:p>
            <a:r>
              <a:rPr lang="hi-IN" sz="1800" dirty="0" smtClean="0"/>
              <a:t>सेवा निवृत्ति का दिनांक</a:t>
            </a:r>
            <a:r>
              <a:rPr lang="en-US" sz="1800" dirty="0" smtClean="0"/>
              <a:t>:</a:t>
            </a:r>
            <a:r>
              <a:rPr lang="hi-IN" sz="1800" dirty="0" smtClean="0"/>
              <a:t> </a:t>
            </a:r>
            <a:r>
              <a:rPr lang="en-US" sz="1800" dirty="0" smtClean="0"/>
              <a:t>Entry</a:t>
            </a:r>
            <a:r>
              <a:rPr lang="hi-IN" sz="1800" dirty="0" smtClean="0"/>
              <a:t> करें</a:t>
            </a:r>
            <a:r>
              <a:rPr lang="en-US" sz="1800" dirty="0" smtClean="0"/>
              <a:t> (</a:t>
            </a:r>
            <a:r>
              <a:rPr lang="hi-IN" sz="1800" dirty="0" smtClean="0"/>
              <a:t>दिनांक में अंतर प्रदर्शित होने की स्थिति में वास्तविक दिनांक </a:t>
            </a:r>
            <a:r>
              <a:rPr lang="en-US" sz="1800" dirty="0" smtClean="0"/>
              <a:t>manual entry   </a:t>
            </a:r>
            <a:r>
              <a:rPr lang="hi-IN" sz="1800" dirty="0" smtClean="0"/>
              <a:t>करे</a:t>
            </a:r>
            <a:r>
              <a:rPr lang="en-US" sz="1800" dirty="0" smtClean="0"/>
              <a:t>)</a:t>
            </a:r>
          </a:p>
          <a:p>
            <a:r>
              <a:rPr lang="hi-IN" sz="1800" dirty="0" smtClean="0"/>
              <a:t>शासकीय सेवक के मृत्यु का दिनांक (परिवार पेंशन की स्थिति में)</a:t>
            </a:r>
            <a:r>
              <a:rPr lang="en-US" sz="1800" dirty="0" smtClean="0"/>
              <a:t>   : Entry</a:t>
            </a:r>
            <a:r>
              <a:rPr lang="hi-IN" sz="1800" dirty="0" smtClean="0"/>
              <a:t> करें</a:t>
            </a:r>
            <a:r>
              <a:rPr lang="en-US" sz="1800" dirty="0" smtClean="0"/>
              <a:t> (</a:t>
            </a:r>
            <a:r>
              <a:rPr lang="hi-IN" sz="1800" dirty="0" smtClean="0"/>
              <a:t>शासकीय सेवक का मृत्यु प्रमाण पत्र सेवा पुस्तिका के साथ संलग्न करें</a:t>
            </a:r>
            <a:r>
              <a:rPr lang="en-US" sz="1800" dirty="0" smtClean="0"/>
              <a:t>)</a:t>
            </a:r>
          </a:p>
          <a:p>
            <a:endParaRPr lang="en-US" sz="1800" dirty="0" smtClean="0"/>
          </a:p>
          <a:p>
            <a:pPr>
              <a:buNone/>
            </a:pPr>
            <a:endParaRPr lang="en-US" sz="1800" dirty="0" smtClean="0"/>
          </a:p>
          <a:p>
            <a:r>
              <a:rPr lang="hi-IN" sz="1800" dirty="0" smtClean="0"/>
              <a:t>अधि वार्षिकी</a:t>
            </a:r>
            <a:r>
              <a:rPr lang="en-US" sz="1800" dirty="0" smtClean="0"/>
              <a:t> </a:t>
            </a:r>
            <a:r>
              <a:rPr lang="hi-IN" sz="1800" dirty="0" smtClean="0"/>
              <a:t>हेतु</a:t>
            </a:r>
            <a:r>
              <a:rPr lang="en-US" sz="1800" dirty="0" smtClean="0"/>
              <a:t>    :</a:t>
            </a:r>
            <a:r>
              <a:rPr lang="hi-IN" sz="1800" dirty="0" smtClean="0"/>
              <a:t>- बाक्स में क्लिक के पश्चात नॉमिनी विवरण प्रदर्शित होगा (अनिवार्य</a:t>
            </a:r>
            <a:r>
              <a:rPr lang="en-US" sz="1800" dirty="0" smtClean="0"/>
              <a:t>,</a:t>
            </a:r>
            <a:r>
              <a:rPr lang="hi-IN" sz="1800" dirty="0" smtClean="0"/>
              <a:t> ऐच्छिक सेवानिवृत्ति के लिए भी)</a:t>
            </a:r>
            <a:endParaRPr lang="en-US" sz="1800" dirty="0" smtClean="0"/>
          </a:p>
          <a:p>
            <a:endParaRPr lang="en-US" sz="1800" dirty="0"/>
          </a:p>
        </p:txBody>
      </p:sp>
      <p:cxnSp>
        <p:nvCxnSpPr>
          <p:cNvPr id="6" name="Straight Connector 5"/>
          <p:cNvCxnSpPr/>
          <p:nvPr/>
        </p:nvCxnSpPr>
        <p:spPr>
          <a:xfrm>
            <a:off x="6248400" y="1066800"/>
            <a:ext cx="228600" cy="1588"/>
          </a:xfrm>
          <a:prstGeom prst="line">
            <a:avLst/>
          </a:prstGeom>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438400" y="4953000"/>
            <a:ext cx="2286000" cy="461665"/>
          </a:xfrm>
          <a:prstGeom prst="rect">
            <a:avLst/>
          </a:prstGeom>
          <a:noFill/>
        </p:spPr>
        <p:txBody>
          <a:bodyPr wrap="square" rtlCol="0">
            <a:spAutoFit/>
          </a:bodyPr>
          <a:lstStyle/>
          <a:p>
            <a:pPr algn="ctr"/>
            <a:r>
              <a:rPr lang="hi-IN" sz="2400" dirty="0" smtClean="0"/>
              <a:t>परिवार विवरण</a:t>
            </a:r>
            <a:r>
              <a:rPr lang="en-US" sz="2400" dirty="0" smtClean="0"/>
              <a:t> </a:t>
            </a:r>
          </a:p>
        </p:txBody>
      </p:sp>
      <p:pic>
        <p:nvPicPr>
          <p:cNvPr id="15" name="Picture 3"/>
          <p:cNvPicPr>
            <a:picLocks noChangeAspect="1" noChangeArrowheads="1"/>
          </p:cNvPicPr>
          <p:nvPr/>
        </p:nvPicPr>
        <p:blipFill>
          <a:blip r:embed="rId2"/>
          <a:srcRect/>
          <a:stretch>
            <a:fillRect/>
          </a:stretch>
        </p:blipFill>
        <p:spPr bwMode="auto">
          <a:xfrm>
            <a:off x="5257800" y="5867400"/>
            <a:ext cx="2438400" cy="77152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990600"/>
          </a:xfrm>
        </p:spPr>
        <p:txBody>
          <a:bodyPr>
            <a:normAutofit fontScale="90000"/>
          </a:bodyPr>
          <a:lstStyle/>
          <a:p>
            <a:r>
              <a:rPr lang="hi-IN" sz="2700" dirty="0" smtClean="0"/>
              <a:t>नॉमिनी विवरण प्रविष्‍टि</a:t>
            </a:r>
            <a:r>
              <a:rPr lang="en-US" sz="2000" dirty="0" smtClean="0"/>
              <a:t/>
            </a:r>
            <a:br>
              <a:rPr lang="en-US" sz="2000" dirty="0" smtClean="0"/>
            </a:br>
            <a:r>
              <a:rPr lang="hi-IN" sz="1800" dirty="0" smtClean="0">
                <a:solidFill>
                  <a:schemeClr val="tx2">
                    <a:lumMod val="60000"/>
                    <a:lumOff val="40000"/>
                  </a:schemeClr>
                </a:solidFill>
              </a:rPr>
              <a:t>प्रदर्शित विवरण ई-कर्मचारी के विवरण के अनुसार प्रदर्शित होगा</a:t>
            </a:r>
            <a:r>
              <a:rPr lang="en-US" sz="1800" dirty="0" smtClean="0">
                <a:solidFill>
                  <a:schemeClr val="tx2">
                    <a:lumMod val="60000"/>
                    <a:lumOff val="40000"/>
                  </a:schemeClr>
                </a:solidFill>
              </a:rPr>
              <a:t>, </a:t>
            </a:r>
            <a:r>
              <a:rPr lang="hi-IN" sz="1800" dirty="0" smtClean="0">
                <a:solidFill>
                  <a:schemeClr val="tx2">
                    <a:lumMod val="60000"/>
                    <a:lumOff val="40000"/>
                  </a:schemeClr>
                </a:solidFill>
              </a:rPr>
              <a:t>जिसमे </a:t>
            </a:r>
            <a:r>
              <a:rPr lang="en-US" sz="1800" dirty="0" smtClean="0">
                <a:solidFill>
                  <a:schemeClr val="tx2">
                    <a:lumMod val="60000"/>
                    <a:lumOff val="40000"/>
                  </a:schemeClr>
                </a:solidFill>
              </a:rPr>
              <a:t>manually</a:t>
            </a:r>
            <a:r>
              <a:rPr lang="hi-IN" sz="1800" dirty="0" smtClean="0">
                <a:solidFill>
                  <a:schemeClr val="tx2">
                    <a:lumMod val="60000"/>
                    <a:lumOff val="40000"/>
                  </a:schemeClr>
                </a:solidFill>
              </a:rPr>
              <a:t> आवश्यक सुधार किया जा सकता है </a:t>
            </a:r>
            <a:endParaRPr lang="hi-IN" sz="1800" dirty="0">
              <a:solidFill>
                <a:schemeClr val="tx2">
                  <a:lumMod val="60000"/>
                  <a:lumOff val="40000"/>
                </a:schemeClr>
              </a:solidFill>
            </a:endParaRPr>
          </a:p>
        </p:txBody>
      </p:sp>
      <p:pic>
        <p:nvPicPr>
          <p:cNvPr id="7" name="Picture 6"/>
          <p:cNvPicPr>
            <a:picLocks noChangeAspect="1" noChangeArrowheads="1"/>
          </p:cNvPicPr>
          <p:nvPr/>
        </p:nvPicPr>
        <p:blipFill>
          <a:blip r:embed="rId2"/>
          <a:srcRect/>
          <a:stretch>
            <a:fillRect/>
          </a:stretch>
        </p:blipFill>
        <p:spPr bwMode="auto">
          <a:xfrm>
            <a:off x="457200" y="2133600"/>
            <a:ext cx="8458200" cy="4724400"/>
          </a:xfrm>
          <a:prstGeom prst="rect">
            <a:avLst/>
          </a:prstGeom>
          <a:noFill/>
          <a:ln w="9525">
            <a:noFill/>
            <a:miter lim="800000"/>
            <a:headEnd/>
            <a:tailEnd/>
          </a:ln>
          <a:effectLst/>
        </p:spPr>
      </p:pic>
      <p:sp>
        <p:nvSpPr>
          <p:cNvPr id="8" name="TextBox 7"/>
          <p:cNvSpPr txBox="1"/>
          <p:nvPr/>
        </p:nvSpPr>
        <p:spPr>
          <a:xfrm>
            <a:off x="6553200" y="5943600"/>
            <a:ext cx="1981200" cy="369332"/>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hi-IN" dirty="0" smtClean="0"/>
              <a:t>अनिवार्यतः हाँ भरें</a:t>
            </a:r>
            <a:endParaRPr lang="en-US" dirty="0"/>
          </a:p>
        </p:txBody>
      </p:sp>
      <p:cxnSp>
        <p:nvCxnSpPr>
          <p:cNvPr id="9" name="Straight Arrow Connector 8"/>
          <p:cNvCxnSpPr/>
          <p:nvPr/>
        </p:nvCxnSpPr>
        <p:spPr>
          <a:xfrm rot="10800000" flipV="1">
            <a:off x="3810000" y="6172200"/>
            <a:ext cx="2819400" cy="381000"/>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sp>
        <p:nvSpPr>
          <p:cNvPr id="10" name="TextBox 9"/>
          <p:cNvSpPr txBox="1"/>
          <p:nvPr/>
        </p:nvSpPr>
        <p:spPr>
          <a:xfrm>
            <a:off x="5791200" y="4648200"/>
            <a:ext cx="3124200" cy="923330"/>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just"/>
            <a:r>
              <a:rPr lang="hi-IN" dirty="0" smtClean="0"/>
              <a:t>जन्‍मतिथि के समर्थन में प्रमाण पत्र सेवा पुस्तिका में अनिवार्यतः संलग्न करें</a:t>
            </a:r>
            <a:endParaRPr lang="en-US" dirty="0"/>
          </a:p>
        </p:txBody>
      </p:sp>
      <p:cxnSp>
        <p:nvCxnSpPr>
          <p:cNvPr id="11" name="Straight Arrow Connector 10"/>
          <p:cNvCxnSpPr>
            <a:stCxn id="10" idx="1"/>
          </p:cNvCxnSpPr>
          <p:nvPr/>
        </p:nvCxnSpPr>
        <p:spPr>
          <a:xfrm rot="10800000" flipV="1">
            <a:off x="4724400" y="5109864"/>
            <a:ext cx="1066800" cy="681335"/>
          </a:xfrm>
          <a:prstGeom prst="straightConnector1">
            <a:avLst/>
          </a:prstGeom>
          <a:ln>
            <a:tailEnd type="arrow"/>
          </a:ln>
        </p:spPr>
        <p:style>
          <a:lnRef idx="1">
            <a:schemeClr val="accent2"/>
          </a:lnRef>
          <a:fillRef idx="0">
            <a:schemeClr val="accent2"/>
          </a:fillRef>
          <a:effectRef idx="0">
            <a:schemeClr val="accent2"/>
          </a:effectRef>
          <a:fontRef idx="minor">
            <a:schemeClr val="tx1"/>
          </a:fontRef>
        </p:style>
      </p:cxnSp>
      <p:sp>
        <p:nvSpPr>
          <p:cNvPr id="12" name="TextBox 11"/>
          <p:cNvSpPr txBox="1"/>
          <p:nvPr/>
        </p:nvSpPr>
        <p:spPr>
          <a:xfrm>
            <a:off x="609600" y="1066800"/>
            <a:ext cx="8001000" cy="923330"/>
          </a:xfrm>
          <a:prstGeom prst="rect">
            <a:avLst/>
          </a:prstGeom>
          <a:noFill/>
        </p:spPr>
        <p:txBody>
          <a:bodyPr wrap="square" rtlCol="0">
            <a:spAutoFit/>
          </a:bodyPr>
          <a:lstStyle/>
          <a:p>
            <a:pPr>
              <a:buFont typeface="Arial" pitchFamily="34" charset="0"/>
              <a:buChar char="•"/>
            </a:pPr>
            <a:r>
              <a:rPr lang="en-US" dirty="0" smtClean="0"/>
              <a:t>MIR NO:</a:t>
            </a:r>
            <a:r>
              <a:rPr lang="hi-IN" dirty="0" smtClean="0"/>
              <a:t>पुनरीक्षित पेंशन प्रकरण में भरा जाना अनिवार्य है </a:t>
            </a:r>
          </a:p>
          <a:p>
            <a:pPr>
              <a:buFont typeface="Arial" pitchFamily="34" charset="0"/>
              <a:buChar char="•"/>
            </a:pPr>
            <a:r>
              <a:rPr lang="hi-IN" dirty="0" smtClean="0"/>
              <a:t>नॉमिनी </a:t>
            </a:r>
            <a:r>
              <a:rPr lang="hi-IN" u="sng" dirty="0" smtClean="0"/>
              <a:t>आईडी 1</a:t>
            </a:r>
            <a:r>
              <a:rPr lang="hi-IN" dirty="0" smtClean="0"/>
              <a:t> में भविष्य में परिवार पेंशन भोगी का नाम (पति/पत्नी/अन्य)</a:t>
            </a:r>
            <a:r>
              <a:rPr lang="en-US" dirty="0" smtClean="0"/>
              <a:t> Entry </a:t>
            </a:r>
            <a:r>
              <a:rPr lang="hi-IN" dirty="0" smtClean="0"/>
              <a:t>करें</a:t>
            </a:r>
            <a:r>
              <a:rPr lang="en-US" dirty="0" smtClean="0"/>
              <a:t> </a:t>
            </a:r>
            <a:r>
              <a:rPr lang="hi-IN" dirty="0" smtClean="0"/>
              <a:t>तथा अन्य विवरण अनिवार्यतः भरें</a:t>
            </a:r>
            <a:endParaRPr lang="en-US" dirty="0"/>
          </a:p>
        </p:txBody>
      </p:sp>
      <p:cxnSp>
        <p:nvCxnSpPr>
          <p:cNvPr id="14" name="Straight Arrow Connector 13"/>
          <p:cNvCxnSpPr/>
          <p:nvPr/>
        </p:nvCxnSpPr>
        <p:spPr>
          <a:xfrm rot="16200000" flipH="1">
            <a:off x="1981200" y="1981200"/>
            <a:ext cx="1905000" cy="114300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04800"/>
            <a:ext cx="8229600" cy="6553200"/>
          </a:xfrm>
        </p:spPr>
        <p:txBody>
          <a:bodyPr>
            <a:normAutofit/>
          </a:bodyPr>
          <a:lstStyle/>
          <a:p>
            <a:r>
              <a:rPr lang="hi-IN" sz="1800" dirty="0" smtClean="0"/>
              <a:t>परिवार के अन्य सदस्यों हेतु क्रमश</a:t>
            </a:r>
            <a:r>
              <a:rPr lang="en-US" sz="1800" dirty="0" smtClean="0"/>
              <a:t>:</a:t>
            </a:r>
            <a:r>
              <a:rPr lang="hi-IN" sz="1800" dirty="0" smtClean="0"/>
              <a:t> नॉमिनी आई डी 2,3,4,... </a:t>
            </a:r>
            <a:r>
              <a:rPr lang="en-US" sz="1800" dirty="0" smtClean="0"/>
              <a:t>dropdown </a:t>
            </a:r>
            <a:r>
              <a:rPr lang="hi-IN" sz="1800" dirty="0" smtClean="0"/>
              <a:t>से </a:t>
            </a:r>
            <a:r>
              <a:rPr lang="en-US" sz="1800" dirty="0" smtClean="0"/>
              <a:t>Select </a:t>
            </a:r>
            <a:r>
              <a:rPr lang="hi-IN" sz="1800" dirty="0" smtClean="0"/>
              <a:t>कर प्रत्येक विवरण अनिवार्यतः भरें तथा        </a:t>
            </a:r>
            <a:r>
              <a:rPr lang="en-US" sz="1800" dirty="0" smtClean="0"/>
              <a:t>        </a:t>
            </a:r>
            <a:r>
              <a:rPr lang="hi-IN" sz="1800" dirty="0" smtClean="0"/>
              <a:t>पर क्लिक करें.</a:t>
            </a:r>
            <a:endParaRPr lang="en-US" sz="1800" dirty="0" smtClean="0"/>
          </a:p>
          <a:p>
            <a:r>
              <a:rPr lang="hi-IN" sz="1800" dirty="0" smtClean="0"/>
              <a:t>परिवार विवरण में किसी सदस्य का नाम</a:t>
            </a:r>
            <a:r>
              <a:rPr lang="en-US" sz="1800" dirty="0" smtClean="0"/>
              <a:t> </a:t>
            </a:r>
            <a:r>
              <a:rPr lang="hi-IN" sz="1800" dirty="0" smtClean="0"/>
              <a:t>प्रदर्शित नहीं होने की स्थिति में नॉमिनी आई डी </a:t>
            </a:r>
            <a:r>
              <a:rPr lang="en-US" sz="1800" dirty="0" smtClean="0"/>
              <a:t>NEW Select </a:t>
            </a:r>
            <a:r>
              <a:rPr lang="hi-IN" sz="1800" dirty="0" smtClean="0"/>
              <a:t>कर </a:t>
            </a:r>
          </a:p>
          <a:p>
            <a:endParaRPr lang="hi-IN" sz="1800" dirty="0" smtClean="0"/>
          </a:p>
          <a:p>
            <a:pPr>
              <a:buNone/>
            </a:pPr>
            <a:r>
              <a:rPr lang="hi-IN" sz="1800" dirty="0" smtClean="0"/>
              <a:t>   प्रत्येक विवरण अनिवार्यतः भरें तथा                पर क्लिक करें.</a:t>
            </a:r>
          </a:p>
          <a:p>
            <a:endParaRPr lang="hi-IN" sz="1800" dirty="0" smtClean="0"/>
          </a:p>
          <a:p>
            <a:r>
              <a:rPr lang="hi-IN" sz="1800" dirty="0" smtClean="0"/>
              <a:t>परिवार पेंशन की स्थिति में भी नॉमिनी विवरण उपरोक्त अनुसार ही भरा जाना है तथा उपादान एवं पेंशन का प्रतिशत अनिवार्यतः भरे.</a:t>
            </a:r>
          </a:p>
          <a:p>
            <a:endParaRPr lang="hi-IN" sz="1800" dirty="0" smtClean="0"/>
          </a:p>
          <a:p>
            <a:r>
              <a:rPr lang="hi-IN" sz="1800" dirty="0" smtClean="0"/>
              <a:t>उपादान प्राप्तकर्ता यदि एक से ज्यादा है तो उपादान प्रतिशत उसी अनुपात में भरा जाना है</a:t>
            </a:r>
            <a:r>
              <a:rPr lang="en-US" sz="1800" dirty="0" smtClean="0"/>
              <a:t> l </a:t>
            </a:r>
            <a:r>
              <a:rPr lang="hi-IN" sz="1800" dirty="0" smtClean="0"/>
              <a:t>(दो प्राप्तकर्ता है तो 50-50 प्रतिशत भरे)</a:t>
            </a:r>
          </a:p>
          <a:p>
            <a:r>
              <a:rPr lang="hi-IN" sz="1800" dirty="0" smtClean="0"/>
              <a:t>असाधारण पेंशन प्रकरण में प्रथम नॉमिनी (पति/पत्नी) जिसे असाधारण पेंशन दिया जाना है बॉक्स अनुसार भरा जाना है                             </a:t>
            </a:r>
          </a:p>
          <a:p>
            <a:r>
              <a:rPr lang="hi-IN" sz="1800" dirty="0" smtClean="0"/>
              <a:t>तथा बच्चो के लिए पेंशन का 20 प्रतिशत भाग बराबर हिस्सों में प्रत्येक को देय होगा( दो बच्चे है तो 10-10 प्रतिशत भरा जाना है)</a:t>
            </a:r>
          </a:p>
          <a:p>
            <a:endParaRPr lang="hi-IN" sz="1800" dirty="0" smtClean="0"/>
          </a:p>
          <a:p>
            <a:r>
              <a:rPr lang="hi-IN" sz="1800" dirty="0" smtClean="0"/>
              <a:t>तथा बच्चो का बैंक विवरण एवं अन्य जानकारी अनिवार्यतः भरा जाना है. बैंक पास बुक की स्पष्ट छायाप्रति (प्रथम पृष्ठ) सेवा-पुस्तिका में संलग्न करें.</a:t>
            </a:r>
          </a:p>
          <a:p>
            <a:r>
              <a:rPr lang="hi-IN" sz="1800" dirty="0" smtClean="0"/>
              <a:t>परिवार पेंशन, असाधारण पेंशन के प्रकरणों में             पर क्लिक करे तथा आवश्यकता</a:t>
            </a:r>
            <a:r>
              <a:rPr lang="en-US" sz="1800" dirty="0" smtClean="0"/>
              <a:t> </a:t>
            </a:r>
            <a:r>
              <a:rPr lang="hi-IN" sz="1800" dirty="0" smtClean="0"/>
              <a:t>/</a:t>
            </a:r>
            <a:r>
              <a:rPr lang="en-US" sz="1800" dirty="0" smtClean="0"/>
              <a:t> </a:t>
            </a:r>
            <a:r>
              <a:rPr lang="hi-IN" sz="1800" dirty="0" smtClean="0"/>
              <a:t>नियमानुसार दस्तावेज अपलोड करें.</a:t>
            </a:r>
          </a:p>
        </p:txBody>
      </p:sp>
      <p:pic>
        <p:nvPicPr>
          <p:cNvPr id="5" name="Picture 2"/>
          <p:cNvPicPr>
            <a:picLocks noChangeAspect="1" noChangeArrowheads="1"/>
          </p:cNvPicPr>
          <p:nvPr/>
        </p:nvPicPr>
        <p:blipFill>
          <a:blip r:embed="rId2"/>
          <a:srcRect/>
          <a:stretch>
            <a:fillRect/>
          </a:stretch>
        </p:blipFill>
        <p:spPr bwMode="auto">
          <a:xfrm>
            <a:off x="3733800" y="1295400"/>
            <a:ext cx="3552825" cy="428625"/>
          </a:xfrm>
          <a:prstGeom prst="rect">
            <a:avLst/>
          </a:prstGeom>
          <a:noFill/>
          <a:ln w="9525">
            <a:noFill/>
            <a:miter lim="800000"/>
            <a:headEnd/>
            <a:tailEnd/>
          </a:ln>
          <a:effectLst/>
        </p:spPr>
      </p:pic>
      <p:pic>
        <p:nvPicPr>
          <p:cNvPr id="1027" name="Picture 3"/>
          <p:cNvPicPr>
            <a:picLocks noChangeAspect="1" noChangeArrowheads="1"/>
          </p:cNvPicPr>
          <p:nvPr/>
        </p:nvPicPr>
        <p:blipFill>
          <a:blip r:embed="rId3"/>
          <a:srcRect/>
          <a:stretch>
            <a:fillRect/>
          </a:stretch>
        </p:blipFill>
        <p:spPr bwMode="auto">
          <a:xfrm>
            <a:off x="4343400" y="1819275"/>
            <a:ext cx="1562100" cy="390525"/>
          </a:xfrm>
          <a:prstGeom prst="rect">
            <a:avLst/>
          </a:prstGeom>
          <a:noFill/>
          <a:ln w="9525">
            <a:noFill/>
            <a:miter lim="800000"/>
            <a:headEnd/>
            <a:tailEnd/>
          </a:ln>
          <a:effectLst/>
        </p:spPr>
      </p:pic>
      <p:pic>
        <p:nvPicPr>
          <p:cNvPr id="1028" name="Picture 4"/>
          <p:cNvPicPr>
            <a:picLocks noChangeAspect="1" noChangeArrowheads="1"/>
          </p:cNvPicPr>
          <p:nvPr/>
        </p:nvPicPr>
        <p:blipFill>
          <a:blip r:embed="rId4"/>
          <a:srcRect/>
          <a:stretch>
            <a:fillRect/>
          </a:stretch>
        </p:blipFill>
        <p:spPr bwMode="auto">
          <a:xfrm>
            <a:off x="5257800" y="609600"/>
            <a:ext cx="1066800" cy="323850"/>
          </a:xfrm>
          <a:prstGeom prst="rect">
            <a:avLst/>
          </a:prstGeom>
          <a:noFill/>
          <a:ln w="9525">
            <a:noFill/>
            <a:miter lim="800000"/>
            <a:headEnd/>
            <a:tailEnd/>
          </a:ln>
          <a:effectLst/>
        </p:spPr>
      </p:pic>
      <p:pic>
        <p:nvPicPr>
          <p:cNvPr id="1030" name="Picture 6"/>
          <p:cNvPicPr>
            <a:picLocks noChangeAspect="1" noChangeArrowheads="1"/>
          </p:cNvPicPr>
          <p:nvPr/>
        </p:nvPicPr>
        <p:blipFill>
          <a:blip r:embed="rId5"/>
          <a:srcRect/>
          <a:stretch>
            <a:fillRect/>
          </a:stretch>
        </p:blipFill>
        <p:spPr bwMode="auto">
          <a:xfrm>
            <a:off x="4267200" y="3124200"/>
            <a:ext cx="3762375" cy="304800"/>
          </a:xfrm>
          <a:prstGeom prst="rect">
            <a:avLst/>
          </a:prstGeom>
          <a:noFill/>
          <a:ln w="9525">
            <a:noFill/>
            <a:miter lim="800000"/>
            <a:headEnd/>
            <a:tailEnd/>
          </a:ln>
          <a:effectLst/>
        </p:spPr>
      </p:pic>
      <p:pic>
        <p:nvPicPr>
          <p:cNvPr id="10" name="Picture 6"/>
          <p:cNvPicPr>
            <a:picLocks noChangeAspect="1" noChangeArrowheads="1"/>
          </p:cNvPicPr>
          <p:nvPr/>
        </p:nvPicPr>
        <p:blipFill>
          <a:blip r:embed="rId5"/>
          <a:srcRect/>
          <a:stretch>
            <a:fillRect/>
          </a:stretch>
        </p:blipFill>
        <p:spPr bwMode="auto">
          <a:xfrm>
            <a:off x="4314825" y="4343400"/>
            <a:ext cx="3762375" cy="228599"/>
          </a:xfrm>
          <a:prstGeom prst="rect">
            <a:avLst/>
          </a:prstGeom>
          <a:noFill/>
          <a:ln w="9525">
            <a:noFill/>
            <a:miter lim="800000"/>
            <a:headEnd/>
            <a:tailEnd/>
          </a:ln>
          <a:effectLst/>
        </p:spPr>
      </p:pic>
      <p:pic>
        <p:nvPicPr>
          <p:cNvPr id="1031" name="Picture 7"/>
          <p:cNvPicPr>
            <a:picLocks noChangeAspect="1" noChangeArrowheads="1"/>
          </p:cNvPicPr>
          <p:nvPr/>
        </p:nvPicPr>
        <p:blipFill>
          <a:blip r:embed="rId6"/>
          <a:srcRect/>
          <a:stretch>
            <a:fillRect/>
          </a:stretch>
        </p:blipFill>
        <p:spPr bwMode="auto">
          <a:xfrm>
            <a:off x="2362200" y="5257800"/>
            <a:ext cx="3962400" cy="304800"/>
          </a:xfrm>
          <a:prstGeom prst="rect">
            <a:avLst/>
          </a:prstGeom>
          <a:noFill/>
          <a:ln w="9525">
            <a:noFill/>
            <a:miter lim="800000"/>
            <a:headEnd/>
            <a:tailEnd/>
          </a:ln>
          <a:effectLst/>
        </p:spPr>
      </p:pic>
      <p:pic>
        <p:nvPicPr>
          <p:cNvPr id="13" name="Picture 8"/>
          <p:cNvPicPr>
            <a:picLocks noChangeAspect="1" noChangeArrowheads="1"/>
          </p:cNvPicPr>
          <p:nvPr/>
        </p:nvPicPr>
        <p:blipFill>
          <a:blip r:embed="rId7"/>
          <a:srcRect/>
          <a:stretch>
            <a:fillRect/>
          </a:stretch>
        </p:blipFill>
        <p:spPr bwMode="auto">
          <a:xfrm>
            <a:off x="5181600" y="6210300"/>
            <a:ext cx="1285875" cy="3429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04800"/>
            <a:ext cx="8229600" cy="4525963"/>
          </a:xfrm>
        </p:spPr>
        <p:txBody>
          <a:bodyPr>
            <a:normAutofit/>
          </a:bodyPr>
          <a:lstStyle/>
          <a:p>
            <a:r>
              <a:rPr lang="hi-IN" sz="1800" dirty="0" smtClean="0"/>
              <a:t>सुरक्षित करने के बाद परिवार विवरण प्रदर्शित होगा </a:t>
            </a:r>
          </a:p>
          <a:p>
            <a:endParaRPr lang="hi-IN" sz="1800" dirty="0" smtClean="0"/>
          </a:p>
          <a:p>
            <a:endParaRPr lang="hi-IN" sz="1800" dirty="0" smtClean="0"/>
          </a:p>
          <a:p>
            <a:endParaRPr lang="hi-IN" sz="1800" dirty="0" smtClean="0"/>
          </a:p>
          <a:p>
            <a:endParaRPr lang="hi-IN" sz="1800" dirty="0" smtClean="0"/>
          </a:p>
          <a:p>
            <a:endParaRPr lang="hi-IN" sz="1800" dirty="0" smtClean="0"/>
          </a:p>
          <a:p>
            <a:r>
              <a:rPr lang="hi-IN" sz="1800" dirty="0" smtClean="0"/>
              <a:t>यदि प्रदर्शित नाम आदि में  कोई त्रुटि है तो       पर क्लिक करें तत् पश्चात नॉमिनी आई डी में </a:t>
            </a:r>
            <a:r>
              <a:rPr lang="en-US" sz="1800" dirty="0" smtClean="0"/>
              <a:t>NEW</a:t>
            </a:r>
            <a:r>
              <a:rPr lang="hi-IN" sz="1800" dirty="0" smtClean="0"/>
              <a:t> </a:t>
            </a:r>
            <a:r>
              <a:rPr lang="en-US" sz="1800" dirty="0" smtClean="0"/>
              <a:t>select </a:t>
            </a:r>
            <a:r>
              <a:rPr lang="hi-IN" sz="1800" dirty="0" smtClean="0"/>
              <a:t>करें.</a:t>
            </a:r>
          </a:p>
          <a:p>
            <a:endParaRPr lang="hi-IN" sz="1800" dirty="0" smtClean="0"/>
          </a:p>
          <a:p>
            <a:pPr>
              <a:buNone/>
            </a:pPr>
            <a:r>
              <a:rPr lang="hi-IN" sz="1800" dirty="0" smtClean="0"/>
              <a:t> तथा प्रत्येक विवरण अनिवार्यतः भरें तथा                पर क्लिक करें. </a:t>
            </a:r>
          </a:p>
          <a:p>
            <a:pPr>
              <a:buNone/>
            </a:pPr>
            <a:r>
              <a:rPr lang="hi-IN" sz="1800" dirty="0" smtClean="0"/>
              <a:t>सुरक्षित करने के बाद  परिवार विवरण प्रदर्शित होगा </a:t>
            </a:r>
          </a:p>
          <a:p>
            <a:pPr>
              <a:buNone/>
            </a:pPr>
            <a:endParaRPr lang="hi-IN" sz="1800" dirty="0" smtClean="0"/>
          </a:p>
        </p:txBody>
      </p:sp>
      <p:pic>
        <p:nvPicPr>
          <p:cNvPr id="2050" name="Picture 2"/>
          <p:cNvPicPr>
            <a:picLocks noChangeAspect="1" noChangeArrowheads="1"/>
          </p:cNvPicPr>
          <p:nvPr/>
        </p:nvPicPr>
        <p:blipFill>
          <a:blip r:embed="rId2"/>
          <a:srcRect/>
          <a:stretch>
            <a:fillRect/>
          </a:stretch>
        </p:blipFill>
        <p:spPr bwMode="auto">
          <a:xfrm>
            <a:off x="609600" y="685800"/>
            <a:ext cx="8153400" cy="1524000"/>
          </a:xfrm>
          <a:prstGeom prst="rect">
            <a:avLst/>
          </a:prstGeom>
          <a:noFill/>
          <a:ln w="9525">
            <a:noFill/>
            <a:miter lim="800000"/>
            <a:headEnd/>
            <a:tailEnd/>
          </a:ln>
          <a:effectLst/>
        </p:spPr>
      </p:pic>
      <p:pic>
        <p:nvPicPr>
          <p:cNvPr id="2051" name="Picture 3"/>
          <p:cNvPicPr>
            <a:picLocks noChangeAspect="1" noChangeArrowheads="1"/>
          </p:cNvPicPr>
          <p:nvPr/>
        </p:nvPicPr>
        <p:blipFill>
          <a:blip r:embed="rId3"/>
          <a:srcRect/>
          <a:stretch>
            <a:fillRect/>
          </a:stretch>
        </p:blipFill>
        <p:spPr bwMode="auto">
          <a:xfrm>
            <a:off x="5086350" y="2286000"/>
            <a:ext cx="552450" cy="314325"/>
          </a:xfrm>
          <a:prstGeom prst="rect">
            <a:avLst/>
          </a:prstGeom>
          <a:noFill/>
          <a:ln w="9525">
            <a:noFill/>
            <a:miter lim="800000"/>
            <a:headEnd/>
            <a:tailEnd/>
          </a:ln>
          <a:effectLst/>
        </p:spPr>
      </p:pic>
      <p:pic>
        <p:nvPicPr>
          <p:cNvPr id="6" name="Picture 2"/>
          <p:cNvPicPr>
            <a:picLocks noChangeAspect="1" noChangeArrowheads="1"/>
          </p:cNvPicPr>
          <p:nvPr/>
        </p:nvPicPr>
        <p:blipFill>
          <a:blip r:embed="rId4"/>
          <a:srcRect/>
          <a:stretch>
            <a:fillRect/>
          </a:stretch>
        </p:blipFill>
        <p:spPr bwMode="auto">
          <a:xfrm>
            <a:off x="4495800" y="2667000"/>
            <a:ext cx="3552825" cy="428625"/>
          </a:xfrm>
          <a:prstGeom prst="rect">
            <a:avLst/>
          </a:prstGeom>
          <a:noFill/>
          <a:ln w="9525">
            <a:noFill/>
            <a:miter lim="800000"/>
            <a:headEnd/>
            <a:tailEnd/>
          </a:ln>
          <a:effectLst/>
        </p:spPr>
      </p:pic>
      <p:pic>
        <p:nvPicPr>
          <p:cNvPr id="7" name="Picture 3"/>
          <p:cNvPicPr>
            <a:picLocks noChangeAspect="1" noChangeArrowheads="1"/>
          </p:cNvPicPr>
          <p:nvPr/>
        </p:nvPicPr>
        <p:blipFill>
          <a:blip r:embed="rId5"/>
          <a:srcRect/>
          <a:stretch>
            <a:fillRect/>
          </a:stretch>
        </p:blipFill>
        <p:spPr bwMode="auto">
          <a:xfrm>
            <a:off x="4572000" y="3200400"/>
            <a:ext cx="1562100" cy="390525"/>
          </a:xfrm>
          <a:prstGeom prst="rect">
            <a:avLst/>
          </a:prstGeom>
          <a:noFill/>
          <a:ln w="9525">
            <a:noFill/>
            <a:miter lim="800000"/>
            <a:headEnd/>
            <a:tailEnd/>
          </a:ln>
          <a:effectLst/>
        </p:spPr>
      </p:pic>
      <p:sp>
        <p:nvSpPr>
          <p:cNvPr id="8" name="Down Arrow 7"/>
          <p:cNvSpPr/>
          <p:nvPr/>
        </p:nvSpPr>
        <p:spPr>
          <a:xfrm>
            <a:off x="5791200" y="304800"/>
            <a:ext cx="228600" cy="3048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Elbow Connector 9"/>
          <p:cNvCxnSpPr>
            <a:stCxn id="2051" idx="0"/>
          </p:cNvCxnSpPr>
          <p:nvPr/>
        </p:nvCxnSpPr>
        <p:spPr>
          <a:xfrm rot="5400000" flipH="1" flipV="1">
            <a:off x="6681787" y="738186"/>
            <a:ext cx="228602" cy="2867027"/>
          </a:xfrm>
          <a:prstGeom prst="bentConnector2">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hi-IN" dirty="0" smtClean="0"/>
              <a:t>गणना विवरण</a:t>
            </a:r>
            <a:endParaRPr lang="en-US" dirty="0"/>
          </a:p>
        </p:txBody>
      </p:sp>
      <p:sp>
        <p:nvSpPr>
          <p:cNvPr id="3" name="Content Placeholder 2"/>
          <p:cNvSpPr>
            <a:spLocks noGrp="1"/>
          </p:cNvSpPr>
          <p:nvPr>
            <p:ph idx="1"/>
          </p:nvPr>
        </p:nvSpPr>
        <p:spPr>
          <a:xfrm>
            <a:off x="457200" y="1600201"/>
            <a:ext cx="8229600" cy="990600"/>
          </a:xfrm>
        </p:spPr>
        <p:txBody>
          <a:bodyPr>
            <a:normAutofit/>
          </a:bodyPr>
          <a:lstStyle/>
          <a:p>
            <a:r>
              <a:rPr lang="hi-IN" sz="1800" dirty="0" smtClean="0"/>
              <a:t>अर्हकारी सेवा की अवधि</a:t>
            </a:r>
            <a:r>
              <a:rPr lang="en-US" sz="1800" dirty="0" smtClean="0"/>
              <a:t>     :  </a:t>
            </a:r>
            <a:r>
              <a:rPr lang="hi-IN" sz="1800" dirty="0" smtClean="0"/>
              <a:t>स्वतः प्रदर्शित होगा</a:t>
            </a:r>
            <a:r>
              <a:rPr lang="en-US" sz="1800" dirty="0" smtClean="0"/>
              <a:t> </a:t>
            </a:r>
          </a:p>
          <a:p>
            <a:r>
              <a:rPr lang="hi-IN" sz="1800" dirty="0" smtClean="0"/>
              <a:t>अनर्हकारी सेवा का ब्योरा</a:t>
            </a:r>
            <a:r>
              <a:rPr lang="en-US" sz="1800" dirty="0" smtClean="0"/>
              <a:t>   : </a:t>
            </a:r>
            <a:r>
              <a:rPr lang="hi-IN" sz="1800" dirty="0" smtClean="0"/>
              <a:t>तारीख से तारीख तक भरें  तथा प्रत्येक बार </a:t>
            </a:r>
            <a:r>
              <a:rPr lang="en-US" sz="1800" dirty="0" smtClean="0"/>
              <a:t>Add</a:t>
            </a:r>
            <a:r>
              <a:rPr lang="hi-IN" sz="1800" dirty="0" smtClean="0"/>
              <a:t> बटन क्लिक करें</a:t>
            </a:r>
            <a:r>
              <a:rPr lang="en-US" sz="1800" dirty="0" smtClean="0"/>
              <a:t>,</a:t>
            </a:r>
            <a:r>
              <a:rPr lang="hi-IN" sz="1800" dirty="0" smtClean="0"/>
              <a:t> अंत में </a:t>
            </a:r>
            <a:r>
              <a:rPr lang="en-US" sz="1800" dirty="0" smtClean="0"/>
              <a:t>confirm </a:t>
            </a:r>
            <a:r>
              <a:rPr lang="hi-IN" sz="1800" dirty="0" smtClean="0"/>
              <a:t>बटन पर क्लिक करें </a:t>
            </a:r>
            <a:endParaRPr lang="en-US" sz="1800" dirty="0"/>
          </a:p>
        </p:txBody>
      </p:sp>
      <p:pic>
        <p:nvPicPr>
          <p:cNvPr id="15363" name="Picture 3"/>
          <p:cNvPicPr>
            <a:picLocks noChangeAspect="1" noChangeArrowheads="1"/>
          </p:cNvPicPr>
          <p:nvPr/>
        </p:nvPicPr>
        <p:blipFill>
          <a:blip r:embed="rId2"/>
          <a:srcRect/>
          <a:stretch>
            <a:fillRect/>
          </a:stretch>
        </p:blipFill>
        <p:spPr bwMode="auto">
          <a:xfrm>
            <a:off x="890588" y="2638425"/>
            <a:ext cx="7362825" cy="1476375"/>
          </a:xfrm>
          <a:prstGeom prst="rect">
            <a:avLst/>
          </a:prstGeom>
          <a:noFill/>
          <a:ln w="9525">
            <a:noFill/>
            <a:miter lim="800000"/>
            <a:headEnd/>
            <a:tailEnd/>
          </a:ln>
          <a:effectLst/>
        </p:spPr>
      </p:pic>
      <p:sp>
        <p:nvSpPr>
          <p:cNvPr id="6" name="Content Placeholder 2"/>
          <p:cNvSpPr txBox="1">
            <a:spLocks/>
          </p:cNvSpPr>
          <p:nvPr/>
        </p:nvSpPr>
        <p:spPr>
          <a:xfrm>
            <a:off x="609600" y="4267200"/>
            <a:ext cx="8229600" cy="990600"/>
          </a:xfrm>
          <a:prstGeom prst="rect">
            <a:avLst/>
          </a:prstGeom>
        </p:spPr>
        <p:txBody>
          <a:bodyPr vert="horz" lIns="91440" tIns="45720" rIns="91440" bIns="45720" rtlCol="0">
            <a:normAutofit/>
          </a:bodyPr>
          <a:lstStyle/>
          <a:p>
            <a:pPr marL="342900" lvl="0" indent="-342900">
              <a:spcBef>
                <a:spcPct val="20000"/>
              </a:spcBef>
              <a:buFont typeface="Arial" pitchFamily="34" charset="0"/>
              <a:buChar char="•"/>
            </a:pPr>
            <a:r>
              <a:rPr lang="hi-IN" dirty="0" smtClean="0"/>
              <a:t>यदि </a:t>
            </a:r>
            <a:r>
              <a:rPr lang="en-US" dirty="0" smtClean="0"/>
              <a:t>entry</a:t>
            </a:r>
            <a:r>
              <a:rPr lang="hi-IN" dirty="0" smtClean="0"/>
              <a:t> गलत हो गयी हो तो </a:t>
            </a:r>
            <a:r>
              <a:rPr lang="en-US" dirty="0" smtClean="0"/>
              <a:t>Clear</a:t>
            </a:r>
            <a:r>
              <a:rPr lang="hi-IN" dirty="0" smtClean="0"/>
              <a:t> कर पुनः भरे.</a:t>
            </a:r>
          </a:p>
          <a:p>
            <a:pPr marL="342900" lvl="0" indent="-342900">
              <a:spcBef>
                <a:spcPct val="20000"/>
              </a:spcBef>
              <a:buFont typeface="Arial" pitchFamily="34" charset="0"/>
              <a:buChar char="•"/>
            </a:pPr>
            <a:r>
              <a:rPr lang="hi-IN" dirty="0" smtClean="0"/>
              <a:t>शुद्ध अर्हकारी सेवा</a:t>
            </a:r>
            <a:r>
              <a:rPr lang="en-US" dirty="0" smtClean="0"/>
              <a:t>/</a:t>
            </a:r>
            <a:r>
              <a:rPr lang="hi-IN" dirty="0" smtClean="0"/>
              <a:t>एस एम पी</a:t>
            </a:r>
            <a:r>
              <a:rPr lang="en-US" dirty="0" smtClean="0"/>
              <a:t>/</a:t>
            </a:r>
            <a:r>
              <a:rPr lang="hi-IN" dirty="0" smtClean="0"/>
              <a:t>म. प्र. की सेवा</a:t>
            </a:r>
            <a:r>
              <a:rPr lang="en-US" dirty="0" smtClean="0"/>
              <a:t>/</a:t>
            </a:r>
            <a:r>
              <a:rPr lang="hi-IN" dirty="0" smtClean="0"/>
              <a:t>छ.ग.की सेवा</a:t>
            </a:r>
            <a:r>
              <a:rPr lang="en-US" dirty="0" smtClean="0"/>
              <a:t>: </a:t>
            </a:r>
            <a:r>
              <a:rPr lang="hi-IN" dirty="0" smtClean="0"/>
              <a:t>स्वतः प्रदर्शित होगा</a:t>
            </a:r>
            <a:r>
              <a:rPr lang="en-US" dirty="0" smtClean="0"/>
              <a:t> </a:t>
            </a:r>
            <a:endParaRPr lang="hi-IN" dirty="0" smtClean="0"/>
          </a:p>
          <a:p>
            <a:pPr marL="342900" lvl="0" indent="-342900">
              <a:spcBef>
                <a:spcPct val="20000"/>
              </a:spcBef>
              <a:buFont typeface="Arial" pitchFamily="34" charset="0"/>
              <a:buChar char="•"/>
            </a:pPr>
            <a:endParaRPr kumimoji="0" lang="en-US" sz="1800" i="0" u="none" strike="noStrike" kern="1200" cap="none" spc="0" normalizeH="0" baseline="0" noProof="0" dirty="0">
              <a:ln>
                <a:noFill/>
              </a:ln>
              <a:solidFill>
                <a:schemeClr val="tx1"/>
              </a:solidFill>
              <a:effectLst/>
              <a:uLnTx/>
              <a:uFillTx/>
              <a:latin typeface="+mn-lt"/>
              <a:ea typeface="+mn-ea"/>
              <a:cs typeface="+mn-cs"/>
            </a:endParaRPr>
          </a:p>
        </p:txBody>
      </p:sp>
      <p:sp>
        <p:nvSpPr>
          <p:cNvPr id="34" name="Rectangle 33"/>
          <p:cNvSpPr/>
          <p:nvPr/>
        </p:nvSpPr>
        <p:spPr>
          <a:xfrm>
            <a:off x="6172200" y="3581400"/>
            <a:ext cx="1600200" cy="457200"/>
          </a:xfrm>
          <a:prstGeom prst="rect">
            <a:avLst/>
          </a:prstGeom>
          <a:noFill/>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11162"/>
          </a:xfrm>
        </p:spPr>
        <p:txBody>
          <a:bodyPr>
            <a:noAutofit/>
          </a:bodyPr>
          <a:lstStyle/>
          <a:p>
            <a:r>
              <a:rPr lang="hi-IN" sz="2400" dirty="0" smtClean="0"/>
              <a:t>गणना विवरण</a:t>
            </a:r>
            <a:r>
              <a:rPr lang="en-US" sz="2400" dirty="0" smtClean="0"/>
              <a:t>- </a:t>
            </a:r>
            <a:r>
              <a:rPr lang="hi-IN" sz="2400" dirty="0" smtClean="0"/>
              <a:t>वेतन</a:t>
            </a:r>
            <a:r>
              <a:rPr lang="en-US" sz="2400" dirty="0" smtClean="0"/>
              <a:t> </a:t>
            </a:r>
            <a:r>
              <a:rPr lang="hi-IN" sz="2400" dirty="0" smtClean="0"/>
              <a:t>एवं</a:t>
            </a:r>
            <a:r>
              <a:rPr lang="en-US" sz="2400" dirty="0" smtClean="0"/>
              <a:t> </a:t>
            </a:r>
            <a:r>
              <a:rPr lang="hi-IN" sz="2400" dirty="0" smtClean="0"/>
              <a:t>वेतनमान </a:t>
            </a:r>
            <a:endParaRPr lang="en-US" sz="2400" dirty="0"/>
          </a:p>
        </p:txBody>
      </p:sp>
      <p:sp>
        <p:nvSpPr>
          <p:cNvPr id="3" name="Content Placeholder 2"/>
          <p:cNvSpPr>
            <a:spLocks noGrp="1"/>
          </p:cNvSpPr>
          <p:nvPr>
            <p:ph idx="1"/>
          </p:nvPr>
        </p:nvSpPr>
        <p:spPr>
          <a:xfrm>
            <a:off x="457200" y="685800"/>
            <a:ext cx="6172200" cy="1600200"/>
          </a:xfrm>
        </p:spPr>
        <p:txBody>
          <a:bodyPr>
            <a:normAutofit lnSpcReduction="10000"/>
          </a:bodyPr>
          <a:lstStyle/>
          <a:p>
            <a:r>
              <a:rPr lang="hi-IN" sz="1800" dirty="0" smtClean="0"/>
              <a:t>वेतनमान का नाम</a:t>
            </a:r>
            <a:r>
              <a:rPr lang="en-US" sz="1800" dirty="0" smtClean="0"/>
              <a:t>:</a:t>
            </a:r>
            <a:r>
              <a:rPr lang="hi-IN" sz="1800" dirty="0" smtClean="0"/>
              <a:t> जो लागू हो </a:t>
            </a:r>
            <a:r>
              <a:rPr lang="en-US" sz="1800" dirty="0" smtClean="0"/>
              <a:t>Dropdown  </a:t>
            </a:r>
            <a:r>
              <a:rPr lang="hi-IN" sz="1800" dirty="0" smtClean="0"/>
              <a:t>से </a:t>
            </a:r>
            <a:r>
              <a:rPr lang="en-US" sz="1800" dirty="0" smtClean="0"/>
              <a:t>select </a:t>
            </a:r>
            <a:r>
              <a:rPr lang="hi-IN" sz="1800" dirty="0" smtClean="0"/>
              <a:t>करे </a:t>
            </a:r>
            <a:endParaRPr lang="en-US" sz="1800" dirty="0" smtClean="0"/>
          </a:p>
          <a:p>
            <a:r>
              <a:rPr lang="hi-IN" sz="1800" dirty="0" smtClean="0"/>
              <a:t>वेतनमान</a:t>
            </a:r>
            <a:r>
              <a:rPr lang="en-US" sz="1800" dirty="0" smtClean="0"/>
              <a:t>/</a:t>
            </a:r>
            <a:r>
              <a:rPr lang="hi-IN" sz="1800" dirty="0" smtClean="0"/>
              <a:t> वेतन बैंड</a:t>
            </a:r>
            <a:r>
              <a:rPr lang="en-US" sz="1800" dirty="0" smtClean="0"/>
              <a:t>/</a:t>
            </a:r>
            <a:r>
              <a:rPr lang="hi-IN" sz="1800" dirty="0" smtClean="0"/>
              <a:t> पे मैट्रिक्स में लेबल </a:t>
            </a:r>
            <a:r>
              <a:rPr lang="en-US" sz="1800" dirty="0" smtClean="0"/>
              <a:t>:  Dropdown  </a:t>
            </a:r>
            <a:r>
              <a:rPr lang="hi-IN" sz="1800" dirty="0" smtClean="0"/>
              <a:t>से </a:t>
            </a:r>
            <a:r>
              <a:rPr lang="en-US" sz="1800" dirty="0" smtClean="0"/>
              <a:t>select </a:t>
            </a:r>
            <a:r>
              <a:rPr lang="hi-IN" sz="1800" dirty="0" smtClean="0"/>
              <a:t>करे</a:t>
            </a:r>
            <a:r>
              <a:rPr lang="en-US" sz="1800" dirty="0" smtClean="0"/>
              <a:t> </a:t>
            </a:r>
            <a:r>
              <a:rPr lang="hi-IN" sz="1800" dirty="0" smtClean="0"/>
              <a:t>या </a:t>
            </a:r>
            <a:r>
              <a:rPr lang="en-US" sz="1800" dirty="0" smtClean="0"/>
              <a:t>Manual entry </a:t>
            </a:r>
            <a:r>
              <a:rPr lang="hi-IN" sz="1800" dirty="0" smtClean="0"/>
              <a:t>करें </a:t>
            </a:r>
            <a:endParaRPr lang="en-US" sz="1800" dirty="0" smtClean="0"/>
          </a:p>
          <a:p>
            <a:r>
              <a:rPr lang="hi-IN" sz="1800" dirty="0" smtClean="0"/>
              <a:t>वेतन</a:t>
            </a:r>
            <a:r>
              <a:rPr lang="en-US" sz="1800" dirty="0" smtClean="0"/>
              <a:t> :</a:t>
            </a:r>
            <a:r>
              <a:rPr lang="hi-IN" sz="1800" dirty="0" smtClean="0"/>
              <a:t>-</a:t>
            </a:r>
            <a:r>
              <a:rPr lang="en-US" sz="1800" dirty="0" smtClean="0"/>
              <a:t> </a:t>
            </a:r>
            <a:r>
              <a:rPr lang="hi-IN" sz="1800" dirty="0" smtClean="0"/>
              <a:t>पुनरीक्षित वेतन मान 1990/</a:t>
            </a:r>
            <a:r>
              <a:rPr lang="en-US" sz="1800" dirty="0" smtClean="0"/>
              <a:t> </a:t>
            </a:r>
            <a:r>
              <a:rPr lang="en-US" sz="2000" dirty="0" smtClean="0"/>
              <a:t>1998</a:t>
            </a:r>
            <a:r>
              <a:rPr lang="en-US" sz="1800" dirty="0" smtClean="0"/>
              <a:t> </a:t>
            </a:r>
            <a:r>
              <a:rPr lang="hi-IN" sz="1800" dirty="0" smtClean="0"/>
              <a:t>हेतु अंतिम 10 माह का वेतन </a:t>
            </a:r>
            <a:r>
              <a:rPr lang="en-US" sz="1800" dirty="0" smtClean="0"/>
              <a:t>entry </a:t>
            </a:r>
            <a:r>
              <a:rPr lang="hi-IN" sz="1800" dirty="0" smtClean="0"/>
              <a:t>कर </a:t>
            </a:r>
            <a:r>
              <a:rPr lang="en-US" sz="1800" b="1" dirty="0" smtClean="0"/>
              <a:t>confirm</a:t>
            </a:r>
            <a:r>
              <a:rPr lang="en-US" sz="1800" dirty="0" smtClean="0"/>
              <a:t> </a:t>
            </a:r>
            <a:r>
              <a:rPr lang="hi-IN" sz="1800" dirty="0" smtClean="0"/>
              <a:t>बटन पर क्लिक करें</a:t>
            </a:r>
            <a:endParaRPr lang="en-US" sz="1800" dirty="0" smtClean="0"/>
          </a:p>
        </p:txBody>
      </p:sp>
      <p:pic>
        <p:nvPicPr>
          <p:cNvPr id="16386" name="Picture 2"/>
          <p:cNvPicPr>
            <a:picLocks noChangeAspect="1" noChangeArrowheads="1"/>
          </p:cNvPicPr>
          <p:nvPr/>
        </p:nvPicPr>
        <p:blipFill>
          <a:blip r:embed="rId2"/>
          <a:srcRect/>
          <a:stretch>
            <a:fillRect/>
          </a:stretch>
        </p:blipFill>
        <p:spPr bwMode="auto">
          <a:xfrm>
            <a:off x="914400" y="2209800"/>
            <a:ext cx="7620000" cy="1295400"/>
          </a:xfrm>
          <a:prstGeom prst="rect">
            <a:avLst/>
          </a:prstGeom>
          <a:noFill/>
          <a:ln w="9525">
            <a:noFill/>
            <a:miter lim="800000"/>
            <a:headEnd/>
            <a:tailEnd/>
          </a:ln>
          <a:effectLst/>
        </p:spPr>
      </p:pic>
      <p:pic>
        <p:nvPicPr>
          <p:cNvPr id="1028" name="Picture 4"/>
          <p:cNvPicPr>
            <a:picLocks noChangeAspect="1" noChangeArrowheads="1"/>
          </p:cNvPicPr>
          <p:nvPr/>
        </p:nvPicPr>
        <p:blipFill>
          <a:blip r:embed="rId3"/>
          <a:srcRect/>
          <a:stretch>
            <a:fillRect/>
          </a:stretch>
        </p:blipFill>
        <p:spPr bwMode="auto">
          <a:xfrm>
            <a:off x="6400800" y="609600"/>
            <a:ext cx="2438400" cy="1143000"/>
          </a:xfrm>
          <a:prstGeom prst="rect">
            <a:avLst/>
          </a:prstGeom>
          <a:noFill/>
          <a:ln w="9525">
            <a:noFill/>
            <a:miter lim="800000"/>
            <a:headEnd/>
            <a:tailEnd/>
          </a:ln>
          <a:effectLst/>
        </p:spPr>
      </p:pic>
      <p:sp>
        <p:nvSpPr>
          <p:cNvPr id="10" name="Content Placeholder 2"/>
          <p:cNvSpPr txBox="1">
            <a:spLocks/>
          </p:cNvSpPr>
          <p:nvPr/>
        </p:nvSpPr>
        <p:spPr>
          <a:xfrm>
            <a:off x="533400" y="3505200"/>
            <a:ext cx="8077200" cy="3352800"/>
          </a:xfrm>
          <a:prstGeom prst="rect">
            <a:avLst/>
          </a:prstGeom>
        </p:spPr>
        <p:txBody>
          <a:bodyPr vert="horz" lIns="91440" tIns="45720" rIns="91440" bIns="45720" rtlCol="0">
            <a:noAutofit/>
          </a:bodyPr>
          <a:lstStyle/>
          <a:p>
            <a:pPr marL="342900" lvl="0" indent="-342900">
              <a:spcBef>
                <a:spcPct val="20000"/>
              </a:spcBef>
              <a:buFont typeface="Arial" pitchFamily="34" charset="0"/>
              <a:buChar char="•"/>
            </a:pPr>
            <a:r>
              <a:rPr kumimoji="0" lang="hi-IN" i="0" u="none" strike="noStrike" kern="1200" cap="none" spc="0" normalizeH="0" baseline="0" noProof="0" dirty="0" smtClean="0">
                <a:ln>
                  <a:noFill/>
                </a:ln>
                <a:solidFill>
                  <a:schemeClr val="tx1"/>
                </a:solidFill>
                <a:effectLst/>
                <a:uLnTx/>
                <a:uFillTx/>
                <a:latin typeface="+mn-lt"/>
                <a:ea typeface="+mn-ea"/>
                <a:cs typeface="+mn-cs"/>
              </a:rPr>
              <a:t>वेतन</a:t>
            </a:r>
            <a:r>
              <a:rPr kumimoji="0" lang="en-US" i="0" u="none" strike="noStrike" kern="1200" cap="none" spc="0" normalizeH="0" baseline="0" noProof="0" dirty="0" smtClean="0">
                <a:ln>
                  <a:noFill/>
                </a:ln>
                <a:solidFill>
                  <a:schemeClr val="tx1"/>
                </a:solidFill>
                <a:effectLst/>
                <a:uLnTx/>
                <a:uFillTx/>
                <a:latin typeface="+mn-lt"/>
                <a:ea typeface="+mn-ea"/>
                <a:cs typeface="+mn-cs"/>
              </a:rPr>
              <a:t>:</a:t>
            </a:r>
            <a:r>
              <a:rPr kumimoji="0" lang="hi-IN" i="0" u="none" strike="noStrike" kern="1200" cap="none" spc="0" normalizeH="0" baseline="0" noProof="0" dirty="0" smtClean="0">
                <a:ln>
                  <a:noFill/>
                </a:ln>
                <a:solidFill>
                  <a:schemeClr val="tx1"/>
                </a:solidFill>
                <a:effectLst/>
                <a:uLnTx/>
                <a:uFillTx/>
                <a:latin typeface="+mn-lt"/>
                <a:ea typeface="+mn-ea"/>
                <a:cs typeface="+mn-cs"/>
              </a:rPr>
              <a:t>-</a:t>
            </a:r>
            <a:r>
              <a:rPr kumimoji="0" lang="en-US" i="0" u="none" strike="noStrike" kern="1200" cap="none" spc="0" normalizeH="0" baseline="0" noProof="0" dirty="0" smtClean="0">
                <a:ln>
                  <a:noFill/>
                </a:ln>
                <a:solidFill>
                  <a:schemeClr val="tx1"/>
                </a:solidFill>
                <a:effectLst/>
                <a:uLnTx/>
                <a:uFillTx/>
                <a:latin typeface="+mn-lt"/>
                <a:ea typeface="+mn-ea"/>
                <a:cs typeface="+mn-cs"/>
              </a:rPr>
              <a:t> </a:t>
            </a:r>
            <a:r>
              <a:rPr kumimoji="0" lang="hi-IN" i="0" u="none" strike="noStrike" kern="1200" cap="none" spc="0" normalizeH="0" baseline="0" noProof="0" dirty="0" smtClean="0">
                <a:ln>
                  <a:noFill/>
                </a:ln>
                <a:solidFill>
                  <a:schemeClr val="tx1"/>
                </a:solidFill>
                <a:effectLst/>
                <a:uLnTx/>
                <a:uFillTx/>
                <a:latin typeface="+mn-lt"/>
                <a:ea typeface="+mn-ea"/>
                <a:cs typeface="+mn-cs"/>
              </a:rPr>
              <a:t>पुनरीक्षित वेतन मान </a:t>
            </a:r>
            <a:r>
              <a:rPr kumimoji="0" lang="en-US" i="0" u="none" strike="noStrike" kern="1200" cap="none" spc="0" normalizeH="0" baseline="0" noProof="0" dirty="0" smtClean="0">
                <a:ln>
                  <a:noFill/>
                </a:ln>
                <a:solidFill>
                  <a:schemeClr val="tx1"/>
                </a:solidFill>
                <a:effectLst/>
                <a:uLnTx/>
                <a:uFillTx/>
                <a:latin typeface="+mn-lt"/>
                <a:ea typeface="+mn-ea"/>
                <a:cs typeface="+mn-cs"/>
              </a:rPr>
              <a:t>2009 </a:t>
            </a:r>
            <a:r>
              <a:rPr kumimoji="0" lang="hi-IN" i="0" u="none" strike="noStrike" kern="1200" cap="none" spc="0" normalizeH="0" baseline="0" noProof="0" dirty="0" smtClean="0">
                <a:ln>
                  <a:noFill/>
                </a:ln>
                <a:solidFill>
                  <a:schemeClr val="tx1"/>
                </a:solidFill>
                <a:effectLst/>
                <a:uLnTx/>
                <a:uFillTx/>
                <a:latin typeface="+mn-lt"/>
                <a:ea typeface="+mn-ea"/>
                <a:cs typeface="+mn-cs"/>
              </a:rPr>
              <a:t>हेतु</a:t>
            </a:r>
            <a:r>
              <a:rPr kumimoji="0" lang="en-US" i="0" u="none" strike="noStrike" kern="1200" cap="none" spc="0" normalizeH="0" baseline="0" noProof="0" dirty="0" smtClean="0">
                <a:ln>
                  <a:noFill/>
                </a:ln>
                <a:solidFill>
                  <a:schemeClr val="tx1"/>
                </a:solidFill>
                <a:effectLst/>
                <a:uLnTx/>
                <a:uFillTx/>
                <a:latin typeface="+mn-lt"/>
                <a:ea typeface="+mn-ea"/>
                <a:cs typeface="+mn-cs"/>
              </a:rPr>
              <a:t> dropdown </a:t>
            </a:r>
            <a:r>
              <a:rPr lang="hi-IN" dirty="0" smtClean="0"/>
              <a:t>से</a:t>
            </a:r>
            <a:r>
              <a:rPr lang="en-US" dirty="0" smtClean="0"/>
              <a:t> </a:t>
            </a:r>
            <a:r>
              <a:rPr lang="hi-IN" dirty="0" smtClean="0"/>
              <a:t>वेतन बैंड</a:t>
            </a:r>
            <a:r>
              <a:rPr lang="en-US" dirty="0" smtClean="0"/>
              <a:t> select </a:t>
            </a:r>
            <a:r>
              <a:rPr lang="hi-IN" dirty="0" smtClean="0"/>
              <a:t>करे</a:t>
            </a:r>
            <a:r>
              <a:rPr lang="en-US" dirty="0" smtClean="0"/>
              <a:t>, </a:t>
            </a:r>
            <a:r>
              <a:rPr lang="hi-IN" dirty="0" smtClean="0"/>
              <a:t>फिर वेतन बैंड में वेतन</a:t>
            </a:r>
            <a:r>
              <a:rPr lang="en-US" dirty="0" smtClean="0"/>
              <a:t>, </a:t>
            </a:r>
            <a:r>
              <a:rPr lang="hi-IN" dirty="0" smtClean="0"/>
              <a:t>ग्रेड पे</a:t>
            </a:r>
            <a:r>
              <a:rPr lang="en-US" dirty="0" smtClean="0"/>
              <a:t> </a:t>
            </a:r>
            <a:r>
              <a:rPr kumimoji="0" lang="en-US" i="0" u="none" strike="noStrike" kern="1200" cap="none" spc="0" normalizeH="0" baseline="0" noProof="0" dirty="0" smtClean="0">
                <a:ln>
                  <a:noFill/>
                </a:ln>
                <a:solidFill>
                  <a:schemeClr val="tx1"/>
                </a:solidFill>
                <a:effectLst/>
                <a:uLnTx/>
                <a:uFillTx/>
                <a:latin typeface="+mn-lt"/>
                <a:ea typeface="+mn-ea"/>
                <a:cs typeface="+mn-cs"/>
              </a:rPr>
              <a:t>entry  </a:t>
            </a:r>
            <a:r>
              <a:rPr kumimoji="0" lang="hi-IN" i="0" u="none" strike="noStrike" kern="1200" cap="none" spc="0" normalizeH="0" baseline="0" noProof="0" dirty="0" smtClean="0">
                <a:ln>
                  <a:noFill/>
                </a:ln>
                <a:solidFill>
                  <a:schemeClr val="tx1"/>
                </a:solidFill>
                <a:effectLst/>
                <a:uLnTx/>
                <a:uFillTx/>
                <a:latin typeface="+mn-lt"/>
                <a:ea typeface="+mn-ea"/>
                <a:cs typeface="+mn-cs"/>
              </a:rPr>
              <a:t>करें</a:t>
            </a:r>
            <a:endParaRPr kumimoji="0" lang="en-US" i="0" u="none" strike="noStrike" kern="1200" cap="none" spc="0" normalizeH="0" baseline="0" noProof="0" dirty="0" smtClean="0">
              <a:ln>
                <a:noFill/>
              </a:ln>
              <a:solidFill>
                <a:schemeClr val="tx1"/>
              </a:solidFill>
              <a:effectLst/>
              <a:uLnTx/>
              <a:uFillTx/>
              <a:latin typeface="+mn-lt"/>
              <a:ea typeface="+mn-ea"/>
              <a:cs typeface="+mn-cs"/>
            </a:endParaRPr>
          </a:p>
          <a:p>
            <a:pPr marL="342900" indent="-342900">
              <a:spcBef>
                <a:spcPct val="20000"/>
              </a:spcBef>
              <a:buFont typeface="Arial" pitchFamily="34" charset="0"/>
              <a:buChar char="•"/>
            </a:pPr>
            <a:r>
              <a:rPr lang="hi-IN" dirty="0" smtClean="0"/>
              <a:t>वेतन</a:t>
            </a:r>
            <a:r>
              <a:rPr lang="en-US" dirty="0" smtClean="0"/>
              <a:t>:</a:t>
            </a:r>
            <a:r>
              <a:rPr lang="hi-IN" dirty="0" smtClean="0"/>
              <a:t>-</a:t>
            </a:r>
            <a:r>
              <a:rPr lang="en-US" dirty="0" smtClean="0"/>
              <a:t> </a:t>
            </a:r>
            <a:r>
              <a:rPr lang="hi-IN" dirty="0" smtClean="0"/>
              <a:t>पुनरीक्षित वेतन मान </a:t>
            </a:r>
            <a:r>
              <a:rPr lang="en-US" dirty="0" smtClean="0"/>
              <a:t>2017 </a:t>
            </a:r>
            <a:r>
              <a:rPr lang="hi-IN" dirty="0" smtClean="0"/>
              <a:t>हेतु</a:t>
            </a:r>
            <a:r>
              <a:rPr lang="en-US" dirty="0" smtClean="0"/>
              <a:t> dropdown </a:t>
            </a:r>
            <a:r>
              <a:rPr lang="hi-IN" dirty="0" smtClean="0"/>
              <a:t>पे मैट्रिक्स में लेबल</a:t>
            </a:r>
            <a:r>
              <a:rPr lang="en-US" dirty="0" smtClean="0"/>
              <a:t> </a:t>
            </a:r>
            <a:r>
              <a:rPr lang="hi-IN" dirty="0" smtClean="0"/>
              <a:t>से </a:t>
            </a:r>
            <a:r>
              <a:rPr lang="en-US" dirty="0" smtClean="0"/>
              <a:t>select </a:t>
            </a:r>
            <a:r>
              <a:rPr lang="hi-IN" dirty="0" smtClean="0"/>
              <a:t>करे</a:t>
            </a:r>
            <a:r>
              <a:rPr lang="en-US" dirty="0" smtClean="0"/>
              <a:t>, </a:t>
            </a:r>
            <a:r>
              <a:rPr lang="hi-IN" dirty="0" smtClean="0"/>
              <a:t>फिर लेबल में वेतन</a:t>
            </a:r>
            <a:r>
              <a:rPr lang="en-US" dirty="0" smtClean="0"/>
              <a:t> entry  </a:t>
            </a:r>
            <a:r>
              <a:rPr lang="hi-IN" dirty="0" smtClean="0"/>
              <a:t>करें</a:t>
            </a:r>
            <a:endParaRPr lang="en-US" dirty="0" smtClean="0"/>
          </a:p>
          <a:p>
            <a:pPr marL="342900" indent="-342900">
              <a:spcBef>
                <a:spcPct val="20000"/>
              </a:spcBef>
              <a:buFont typeface="Arial" pitchFamily="34" charset="0"/>
              <a:buChar char="•"/>
            </a:pPr>
            <a:r>
              <a:rPr lang="hi-IN" dirty="0" smtClean="0"/>
              <a:t>विशेष/व्यक्तिगत वेतन</a:t>
            </a:r>
            <a:r>
              <a:rPr lang="en-US" dirty="0" smtClean="0"/>
              <a:t>      :   </a:t>
            </a:r>
            <a:r>
              <a:rPr lang="hi-IN" dirty="0" smtClean="0"/>
              <a:t>हाँ या नहीं चुने</a:t>
            </a:r>
            <a:r>
              <a:rPr lang="en-US" dirty="0" smtClean="0"/>
              <a:t>,</a:t>
            </a:r>
            <a:r>
              <a:rPr lang="hi-IN" dirty="0" smtClean="0"/>
              <a:t> हाँ की स्थिति में विशेष/व्यक्तिगत </a:t>
            </a:r>
            <a:r>
              <a:rPr lang="en-US" dirty="0" smtClean="0"/>
              <a:t>entry </a:t>
            </a:r>
            <a:r>
              <a:rPr lang="hi-IN" dirty="0" smtClean="0"/>
              <a:t>करें </a:t>
            </a:r>
            <a:endParaRPr lang="en-US" dirty="0" smtClean="0"/>
          </a:p>
          <a:p>
            <a:pPr marL="342900" lvl="0" indent="-342900">
              <a:spcBef>
                <a:spcPct val="20000"/>
              </a:spcBef>
              <a:buFont typeface="Arial" pitchFamily="34" charset="0"/>
              <a:buChar char="•"/>
            </a:pPr>
            <a:r>
              <a:rPr lang="hi-IN" dirty="0" smtClean="0"/>
              <a:t>एन.पी.ए. देय</a:t>
            </a:r>
            <a:r>
              <a:rPr lang="en-US" dirty="0" smtClean="0"/>
              <a:t>   : </a:t>
            </a:r>
            <a:r>
              <a:rPr lang="hi-IN" dirty="0" smtClean="0"/>
              <a:t>हाँ या नहीं चुने</a:t>
            </a:r>
            <a:r>
              <a:rPr lang="en-US" dirty="0" smtClean="0"/>
              <a:t>,</a:t>
            </a:r>
            <a:r>
              <a:rPr lang="hi-IN" dirty="0" smtClean="0"/>
              <a:t> हाँ की स्थिति में</a:t>
            </a:r>
            <a:r>
              <a:rPr lang="en-US" dirty="0" smtClean="0"/>
              <a:t> “Please Enter Amount” box </a:t>
            </a:r>
            <a:r>
              <a:rPr lang="hi-IN" dirty="0" smtClean="0"/>
              <a:t>में राशि </a:t>
            </a:r>
            <a:r>
              <a:rPr lang="en-US" dirty="0" smtClean="0"/>
              <a:t>Enter</a:t>
            </a:r>
            <a:r>
              <a:rPr lang="hi-IN" dirty="0" smtClean="0"/>
              <a:t> करें </a:t>
            </a:r>
          </a:p>
          <a:p>
            <a:pPr marL="342900" lvl="0" indent="-342900">
              <a:spcBef>
                <a:spcPct val="20000"/>
              </a:spcBef>
              <a:buFont typeface="Arial" pitchFamily="34" charset="0"/>
              <a:buChar char="•"/>
            </a:pPr>
            <a:r>
              <a:rPr lang="hi-IN" dirty="0" smtClean="0"/>
              <a:t>महंगाई भत्ता</a:t>
            </a:r>
            <a:r>
              <a:rPr lang="en-US" dirty="0" smtClean="0"/>
              <a:t>    :</a:t>
            </a:r>
            <a:r>
              <a:rPr lang="hi-IN" dirty="0" smtClean="0"/>
              <a:t> सेवा निवृत्ति/मृत्यु के  दिनांक पर देय महगाई भत्ता </a:t>
            </a:r>
            <a:r>
              <a:rPr lang="en-US" dirty="0" smtClean="0"/>
              <a:t>entry </a:t>
            </a:r>
            <a:r>
              <a:rPr lang="hi-IN" dirty="0" smtClean="0"/>
              <a:t>करें</a:t>
            </a:r>
            <a:endParaRPr lang="hi-IN" b="1" dirty="0" smtClean="0"/>
          </a:p>
          <a:p>
            <a:pPr marL="342900" lvl="0" indent="-342900">
              <a:spcBef>
                <a:spcPct val="20000"/>
              </a:spcBef>
              <a:buFont typeface="Arial" pitchFamily="34" charset="0"/>
              <a:buChar char="•"/>
            </a:pPr>
            <a:endParaRPr kumimoji="0" lang="en-US"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11" name="Content Placeholder 2"/>
          <p:cNvSpPr txBox="1">
            <a:spLocks/>
          </p:cNvSpPr>
          <p:nvPr/>
        </p:nvSpPr>
        <p:spPr>
          <a:xfrm>
            <a:off x="457200" y="6324600"/>
            <a:ext cx="8229600" cy="304800"/>
          </a:xfrm>
          <a:prstGeom prst="rect">
            <a:avLst/>
          </a:prstGeom>
        </p:spPr>
        <p:txBody>
          <a:bodyPr vert="horz" lIns="91440" tIns="45720" rIns="91440" bIns="45720" rtlCol="0">
            <a:normAutofit fontScale="92500" lnSpcReduction="20000"/>
          </a:bodyPr>
          <a:lstStyle/>
          <a:p>
            <a:pPr marL="342900" lvl="0" indent="-342900">
              <a:spcBef>
                <a:spcPct val="20000"/>
              </a:spcBef>
            </a:pPr>
            <a:r>
              <a:rPr lang="en-US" dirty="0" smtClean="0"/>
              <a:t>Note: </a:t>
            </a:r>
            <a:r>
              <a:rPr lang="hi-IN" dirty="0" smtClean="0"/>
              <a:t>अंतिम वेतन हेतु जाँच सूची बिंदु क्र. 8  का पालन करें</a:t>
            </a:r>
            <a:endParaRPr kumimoji="0" lang="en-US" sz="1800" i="0" u="none" strike="noStrike" kern="1200" cap="none" spc="0" normalizeH="0" baseline="0" noProof="0" dirty="0">
              <a:ln>
                <a:noFill/>
              </a:ln>
              <a:solidFill>
                <a:schemeClr val="tx1"/>
              </a:solidFill>
              <a:effectLst/>
              <a:uLnTx/>
              <a:uFillTx/>
              <a:latin typeface="+mn-lt"/>
              <a:ea typeface="+mn-ea"/>
              <a:cs typeface="+mn-cs"/>
            </a:endParaRPr>
          </a:p>
        </p:txBody>
      </p:sp>
      <p:cxnSp>
        <p:nvCxnSpPr>
          <p:cNvPr id="9" name="Straight Arrow Connector 8"/>
          <p:cNvCxnSpPr/>
          <p:nvPr/>
        </p:nvCxnSpPr>
        <p:spPr>
          <a:xfrm>
            <a:off x="3733800" y="2057400"/>
            <a:ext cx="3657600" cy="1219200"/>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3562"/>
          </a:xfrm>
        </p:spPr>
        <p:txBody>
          <a:bodyPr>
            <a:normAutofit/>
          </a:bodyPr>
          <a:lstStyle/>
          <a:p>
            <a:r>
              <a:rPr lang="hi-IN" sz="2800" dirty="0" smtClean="0"/>
              <a:t>गणना विवरण</a:t>
            </a:r>
            <a:r>
              <a:rPr lang="en-US" sz="2800" dirty="0" smtClean="0"/>
              <a:t>  </a:t>
            </a:r>
            <a:r>
              <a:rPr lang="en-US" sz="2000" dirty="0" smtClean="0"/>
              <a:t>-  </a:t>
            </a:r>
            <a:r>
              <a:rPr lang="hi-IN" sz="2000" dirty="0" smtClean="0"/>
              <a:t>सारांशीकरण विवरण</a:t>
            </a:r>
            <a:endParaRPr lang="en-US" sz="2000" dirty="0"/>
          </a:p>
        </p:txBody>
      </p:sp>
      <p:sp>
        <p:nvSpPr>
          <p:cNvPr id="3" name="Content Placeholder 2"/>
          <p:cNvSpPr>
            <a:spLocks noGrp="1"/>
          </p:cNvSpPr>
          <p:nvPr>
            <p:ph idx="1"/>
          </p:nvPr>
        </p:nvSpPr>
        <p:spPr>
          <a:xfrm>
            <a:off x="457200" y="838200"/>
            <a:ext cx="8229600" cy="5791200"/>
          </a:xfrm>
        </p:spPr>
        <p:txBody>
          <a:bodyPr>
            <a:normAutofit/>
          </a:bodyPr>
          <a:lstStyle/>
          <a:p>
            <a:r>
              <a:rPr lang="hi-IN" sz="1800" dirty="0" smtClean="0"/>
              <a:t>यदि पेंशन की राशि/भाग सारंशीकरण कराया जाना है, तो</a:t>
            </a:r>
            <a:endParaRPr lang="en-US" sz="1800" dirty="0" smtClean="0"/>
          </a:p>
          <a:p>
            <a:pPr lvl="1"/>
            <a:r>
              <a:rPr lang="hi-IN" sz="1800" dirty="0" smtClean="0"/>
              <a:t>सारंशीकरण</a:t>
            </a:r>
            <a:r>
              <a:rPr lang="en-US" sz="1800" dirty="0" smtClean="0"/>
              <a:t> </a:t>
            </a:r>
            <a:r>
              <a:rPr lang="hi-IN" sz="1800" dirty="0" smtClean="0"/>
              <a:t>कराने</a:t>
            </a:r>
            <a:r>
              <a:rPr lang="en-US" sz="1800" dirty="0" smtClean="0"/>
              <a:t>  </a:t>
            </a:r>
            <a:r>
              <a:rPr lang="hi-IN" sz="1800" dirty="0" smtClean="0"/>
              <a:t>की तिथि</a:t>
            </a:r>
            <a:endParaRPr lang="en-US" sz="1800" dirty="0" smtClean="0"/>
          </a:p>
          <a:p>
            <a:pPr lvl="1"/>
            <a:r>
              <a:rPr lang="hi-IN" sz="1800" dirty="0" smtClean="0"/>
              <a:t>सारांशिकृत पेंशन की भाग</a:t>
            </a:r>
            <a:r>
              <a:rPr lang="en-US" sz="1800" dirty="0" smtClean="0"/>
              <a:t>/</a:t>
            </a:r>
            <a:r>
              <a:rPr lang="hi-IN" sz="1800" dirty="0" smtClean="0"/>
              <a:t>सारांशिकृत पेंशन की राशि</a:t>
            </a:r>
            <a:r>
              <a:rPr lang="en-US" sz="1800" dirty="0" smtClean="0"/>
              <a:t> (</a:t>
            </a:r>
            <a:r>
              <a:rPr lang="hi-IN" sz="1800" dirty="0" smtClean="0"/>
              <a:t>दोनों में से एक</a:t>
            </a:r>
            <a:r>
              <a:rPr lang="en-US" sz="1800" dirty="0" smtClean="0"/>
              <a:t>) entry </a:t>
            </a:r>
            <a:r>
              <a:rPr lang="hi-IN" sz="1800" dirty="0" smtClean="0"/>
              <a:t>करें</a:t>
            </a:r>
            <a:r>
              <a:rPr lang="en-US" sz="1800" b="1" dirty="0" smtClean="0"/>
              <a:t> </a:t>
            </a:r>
            <a:endParaRPr lang="hi-IN" sz="1800" b="1" dirty="0" smtClean="0"/>
          </a:p>
          <a:p>
            <a:pPr lvl="1"/>
            <a:r>
              <a:rPr lang="hi-IN" sz="1800" dirty="0" smtClean="0"/>
              <a:t>सारांशिकृत पेंशन की राशि स्वत</a:t>
            </a:r>
            <a:r>
              <a:rPr lang="en-US" sz="1800" dirty="0" smtClean="0"/>
              <a:t>:</a:t>
            </a:r>
            <a:r>
              <a:rPr lang="hi-IN" sz="1800" dirty="0" smtClean="0"/>
              <a:t> प्रदर्शित होगी </a:t>
            </a:r>
            <a:endParaRPr lang="en-US" sz="1800" b="1" dirty="0" smtClean="0"/>
          </a:p>
          <a:p>
            <a:pPr lvl="1"/>
            <a:r>
              <a:rPr lang="en-US" sz="1800" b="1" dirty="0" smtClean="0"/>
              <a:t>Note:</a:t>
            </a:r>
            <a:r>
              <a:rPr lang="hi-IN" sz="1800" dirty="0" smtClean="0"/>
              <a:t> सारांशिकृत पेंशन की भाग</a:t>
            </a:r>
            <a:r>
              <a:rPr lang="en-US" sz="1800" dirty="0" smtClean="0"/>
              <a:t>/</a:t>
            </a:r>
            <a:r>
              <a:rPr lang="hi-IN" sz="1800" dirty="0" smtClean="0"/>
              <a:t>राशि</a:t>
            </a:r>
            <a:r>
              <a:rPr lang="en-US" sz="1800" dirty="0" smtClean="0"/>
              <a:t> </a:t>
            </a:r>
            <a:r>
              <a:rPr lang="hi-IN" sz="1800" dirty="0" smtClean="0"/>
              <a:t>स्वीकृत पेंशन के 1/3 तक होगी. सारांशीकरण आवेदन पत्र पे यथा स्थान फोटो</a:t>
            </a:r>
            <a:r>
              <a:rPr lang="en-US" sz="1800" dirty="0" smtClean="0"/>
              <a:t>,</a:t>
            </a:r>
            <a:r>
              <a:rPr lang="hi-IN" sz="1800" dirty="0" smtClean="0"/>
              <a:t> सारांशीकरण का दिनांक आदि अनिवार्यतः अंकित करें </a:t>
            </a:r>
          </a:p>
          <a:p>
            <a:pPr lvl="1"/>
            <a:endParaRPr lang="hi-IN" sz="1800" dirty="0" smtClean="0"/>
          </a:p>
          <a:p>
            <a:pPr lvl="1"/>
            <a:endParaRPr lang="hi-IN" sz="1800" dirty="0" smtClean="0"/>
          </a:p>
          <a:p>
            <a:pPr lvl="1"/>
            <a:endParaRPr lang="hi-IN" sz="1800" dirty="0" smtClean="0"/>
          </a:p>
          <a:p>
            <a:pPr lvl="1"/>
            <a:endParaRPr lang="hi-IN" sz="1800" dirty="0" smtClean="0"/>
          </a:p>
          <a:p>
            <a:pPr lvl="1"/>
            <a:endParaRPr lang="hi-IN" sz="1800" dirty="0" smtClean="0"/>
          </a:p>
          <a:p>
            <a:pPr lvl="1"/>
            <a:endParaRPr lang="hi-IN" sz="1800" dirty="0" smtClean="0"/>
          </a:p>
          <a:p>
            <a:pPr lvl="1"/>
            <a:endParaRPr lang="hi-IN" sz="1800" dirty="0" smtClean="0"/>
          </a:p>
          <a:p>
            <a:pPr lvl="1"/>
            <a:r>
              <a:rPr lang="hi-IN" sz="1800" dirty="0" smtClean="0">
                <a:solidFill>
                  <a:schemeClr val="accent1">
                    <a:lumMod val="50000"/>
                  </a:schemeClr>
                </a:solidFill>
              </a:rPr>
              <a:t>टिप्पणी: जिन प्रकरणों में पेंशन जारी हो चूका है तथा बाद में सारांशीकरण कराया जाना है वहाँ पुनरीक्षित पेंशन फॉर्म भरें तथा पात्रता में सारांशीकरण चुनें.</a:t>
            </a:r>
            <a:endParaRPr lang="en-US" sz="1800" dirty="0" smtClean="0">
              <a:solidFill>
                <a:schemeClr val="accent1">
                  <a:lumMod val="50000"/>
                </a:schemeClr>
              </a:solidFill>
            </a:endParaRPr>
          </a:p>
        </p:txBody>
      </p:sp>
      <p:pic>
        <p:nvPicPr>
          <p:cNvPr id="1027" name="Picture 3"/>
          <p:cNvPicPr>
            <a:picLocks noChangeAspect="1" noChangeArrowheads="1"/>
          </p:cNvPicPr>
          <p:nvPr/>
        </p:nvPicPr>
        <p:blipFill>
          <a:blip r:embed="rId2"/>
          <a:srcRect/>
          <a:stretch>
            <a:fillRect/>
          </a:stretch>
        </p:blipFill>
        <p:spPr bwMode="auto">
          <a:xfrm>
            <a:off x="1447800" y="3390900"/>
            <a:ext cx="5591175" cy="1866900"/>
          </a:xfrm>
          <a:prstGeom prst="rect">
            <a:avLst/>
          </a:prstGeom>
          <a:noFill/>
          <a:ln w="9525">
            <a:noFill/>
            <a:miter lim="800000"/>
            <a:headEnd/>
            <a:tailEnd/>
          </a:ln>
          <a:effectLst/>
        </p:spPr>
      </p:pic>
      <p:pic>
        <p:nvPicPr>
          <p:cNvPr id="2050" name="Picture 2"/>
          <p:cNvPicPr>
            <a:picLocks noChangeAspect="1" noChangeArrowheads="1"/>
          </p:cNvPicPr>
          <p:nvPr/>
        </p:nvPicPr>
        <p:blipFill>
          <a:blip r:embed="rId3"/>
          <a:srcRect/>
          <a:stretch>
            <a:fillRect/>
          </a:stretch>
        </p:blipFill>
        <p:spPr bwMode="auto">
          <a:xfrm>
            <a:off x="2057400" y="6324600"/>
            <a:ext cx="3305175" cy="35242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hi-IN" sz="2000" dirty="0" smtClean="0"/>
              <a:t>सर्व प्रथम </a:t>
            </a:r>
            <a:r>
              <a:rPr lang="en-US" sz="2000" dirty="0" smtClean="0"/>
              <a:t>ekoshonline.cg.nic.in </a:t>
            </a:r>
            <a:r>
              <a:rPr lang="hi-IN" sz="2000" dirty="0" smtClean="0"/>
              <a:t>में आभार में क्लिक करें </a:t>
            </a:r>
            <a:endParaRPr lang="en-US" sz="2000" dirty="0"/>
          </a:p>
        </p:txBody>
      </p:sp>
      <p:pic>
        <p:nvPicPr>
          <p:cNvPr id="1027" name="Picture 3"/>
          <p:cNvPicPr>
            <a:picLocks noGrp="1" noChangeAspect="1" noChangeArrowheads="1"/>
          </p:cNvPicPr>
          <p:nvPr>
            <p:ph idx="1"/>
          </p:nvPr>
        </p:nvPicPr>
        <p:blipFill>
          <a:blip r:embed="rId2"/>
          <a:srcRect/>
          <a:stretch>
            <a:fillRect/>
          </a:stretch>
        </p:blipFill>
        <p:spPr bwMode="auto">
          <a:xfrm>
            <a:off x="838200" y="1600200"/>
            <a:ext cx="7619999" cy="4525963"/>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i-IN" dirty="0" smtClean="0"/>
              <a:t>गणना विवरण</a:t>
            </a:r>
            <a:endParaRPr lang="en-US" dirty="0"/>
          </a:p>
        </p:txBody>
      </p:sp>
      <p:sp>
        <p:nvSpPr>
          <p:cNvPr id="3" name="Content Placeholder 2"/>
          <p:cNvSpPr>
            <a:spLocks noGrp="1"/>
          </p:cNvSpPr>
          <p:nvPr>
            <p:ph idx="1"/>
          </p:nvPr>
        </p:nvSpPr>
        <p:spPr/>
        <p:txBody>
          <a:bodyPr>
            <a:normAutofit/>
          </a:bodyPr>
          <a:lstStyle/>
          <a:p>
            <a:r>
              <a:rPr lang="hi-IN" sz="1800" dirty="0" smtClean="0"/>
              <a:t>मृत्यु सह सेवानिवृत्ति उपादान की गणना</a:t>
            </a:r>
            <a:r>
              <a:rPr lang="en-US" sz="1800" dirty="0" smtClean="0"/>
              <a:t>/</a:t>
            </a:r>
            <a:r>
              <a:rPr lang="hi-IN" sz="1800" dirty="0" smtClean="0"/>
              <a:t> पेंशन की संगणना</a:t>
            </a:r>
            <a:r>
              <a:rPr lang="en-US" sz="1800" dirty="0" smtClean="0"/>
              <a:t>/</a:t>
            </a:r>
            <a:r>
              <a:rPr lang="hi-IN" sz="1800" dirty="0" smtClean="0"/>
              <a:t> प्रस्तावित परिवार पेंशन</a:t>
            </a:r>
            <a:r>
              <a:rPr lang="en-US" sz="1800" dirty="0" smtClean="0"/>
              <a:t> (</a:t>
            </a:r>
            <a:r>
              <a:rPr lang="hi-IN" sz="1800" dirty="0" smtClean="0"/>
              <a:t>वर्धित दर</a:t>
            </a:r>
            <a:r>
              <a:rPr lang="en-US" sz="1800" dirty="0" smtClean="0"/>
              <a:t>/</a:t>
            </a:r>
            <a:r>
              <a:rPr lang="hi-IN" sz="1800" dirty="0" smtClean="0"/>
              <a:t>सामान्य दर</a:t>
            </a:r>
            <a:r>
              <a:rPr lang="en-US" sz="1800" dirty="0" smtClean="0"/>
              <a:t>) </a:t>
            </a:r>
            <a:r>
              <a:rPr lang="hi-IN" sz="1800" dirty="0" smtClean="0"/>
              <a:t>स्वतः प्रदर्शित होगा</a:t>
            </a:r>
            <a:r>
              <a:rPr lang="en-US" sz="1800" dirty="0" smtClean="0"/>
              <a:t>  </a:t>
            </a:r>
          </a:p>
          <a:p>
            <a:r>
              <a:rPr lang="hi-IN" sz="1800" dirty="0" smtClean="0"/>
              <a:t>नोट :- यदि उपरोक्त गणना  विवरण त्रुटिपूर्ण प्रदर्शित होता है तो, वेतन, वेतनमान,मंहगाई भत्ता पुनः प्रविष्टि करें , और </a:t>
            </a:r>
            <a:r>
              <a:rPr lang="en-US" sz="1800" dirty="0" smtClean="0"/>
              <a:t>                            </a:t>
            </a:r>
            <a:r>
              <a:rPr lang="hi-IN" sz="1800" dirty="0" smtClean="0"/>
              <a:t>बटन क्लिक करें</a:t>
            </a:r>
            <a:endParaRPr lang="en-US" sz="1800" dirty="0" smtClean="0"/>
          </a:p>
          <a:p>
            <a:r>
              <a:rPr lang="hi-IN" sz="1800" dirty="0" smtClean="0"/>
              <a:t>राज्यों के बीच बॅटवारे का विवरण</a:t>
            </a:r>
            <a:r>
              <a:rPr lang="en-US" sz="1800" dirty="0" smtClean="0"/>
              <a:t>:</a:t>
            </a:r>
            <a:r>
              <a:rPr lang="hi-IN" sz="1800" dirty="0" smtClean="0"/>
              <a:t> सेवाअवधि (माह में)</a:t>
            </a:r>
            <a:r>
              <a:rPr lang="en-US" sz="1800" dirty="0" smtClean="0"/>
              <a:t>,</a:t>
            </a:r>
            <a:r>
              <a:rPr lang="hi-IN" sz="1800" dirty="0" smtClean="0"/>
              <a:t> वर्धित दर</a:t>
            </a:r>
            <a:r>
              <a:rPr lang="en-US" sz="1800" dirty="0" smtClean="0"/>
              <a:t>,</a:t>
            </a:r>
            <a:r>
              <a:rPr lang="hi-IN" sz="1800" dirty="0" smtClean="0"/>
              <a:t>सामान्य दर</a:t>
            </a:r>
            <a:r>
              <a:rPr lang="en-US" sz="1800" dirty="0" smtClean="0"/>
              <a:t>, </a:t>
            </a:r>
            <a:r>
              <a:rPr lang="hi-IN" sz="1800" dirty="0" smtClean="0"/>
              <a:t>उपदान</a:t>
            </a:r>
            <a:r>
              <a:rPr lang="en-US" sz="1800" dirty="0" smtClean="0"/>
              <a:t>, </a:t>
            </a:r>
            <a:r>
              <a:rPr lang="hi-IN" sz="1800" dirty="0" smtClean="0"/>
              <a:t>सारांशिकरण</a:t>
            </a:r>
            <a:r>
              <a:rPr lang="en-US" sz="1800" dirty="0" smtClean="0"/>
              <a:t> </a:t>
            </a:r>
            <a:r>
              <a:rPr lang="hi-IN" sz="1800" dirty="0" smtClean="0"/>
              <a:t>की राशि</a:t>
            </a:r>
            <a:r>
              <a:rPr lang="en-US" sz="1800" dirty="0" smtClean="0"/>
              <a:t> </a:t>
            </a:r>
            <a:r>
              <a:rPr lang="hi-IN" sz="1800" dirty="0" smtClean="0"/>
              <a:t>एकीकृत म.प्र.</a:t>
            </a:r>
            <a:r>
              <a:rPr lang="en-US" sz="1800" dirty="0" smtClean="0"/>
              <a:t>,</a:t>
            </a:r>
            <a:r>
              <a:rPr lang="hi-IN" sz="1800" dirty="0" smtClean="0"/>
              <a:t> म.प्र.</a:t>
            </a:r>
            <a:r>
              <a:rPr lang="en-US" sz="1800" dirty="0" smtClean="0"/>
              <a:t>,</a:t>
            </a:r>
            <a:r>
              <a:rPr lang="hi-IN" sz="1800" dirty="0" smtClean="0"/>
              <a:t> छ.ग.</a:t>
            </a:r>
            <a:r>
              <a:rPr lang="en-US" sz="1800" dirty="0" smtClean="0"/>
              <a:t> </a:t>
            </a:r>
            <a:r>
              <a:rPr lang="hi-IN" sz="1800" dirty="0" smtClean="0"/>
              <a:t>हेतु</a:t>
            </a:r>
            <a:r>
              <a:rPr lang="en-US" sz="1800" dirty="0" smtClean="0"/>
              <a:t> </a:t>
            </a:r>
            <a:r>
              <a:rPr lang="hi-IN" sz="1800" dirty="0" smtClean="0"/>
              <a:t>स्वतः प्रदर्शित होगा</a:t>
            </a:r>
            <a:r>
              <a:rPr lang="en-US" sz="1800" dirty="0" smtClean="0"/>
              <a:t> </a:t>
            </a:r>
          </a:p>
          <a:p>
            <a:r>
              <a:rPr lang="hi-IN" sz="1800" dirty="0" smtClean="0"/>
              <a:t>शासकीय सेवक/परिवार पेंशन भोगी की उंचाई</a:t>
            </a:r>
            <a:r>
              <a:rPr lang="en-US" sz="1800" dirty="0" smtClean="0"/>
              <a:t>: dropdown </a:t>
            </a:r>
            <a:r>
              <a:rPr lang="hi-IN" sz="1800" dirty="0" smtClean="0"/>
              <a:t>से वर्तमान ऊंचाई</a:t>
            </a:r>
            <a:r>
              <a:rPr lang="en-US" sz="1800" dirty="0" smtClean="0"/>
              <a:t> </a:t>
            </a:r>
            <a:r>
              <a:rPr lang="hi-IN" sz="1800" dirty="0" smtClean="0"/>
              <a:t>फ़ीट एवं इंच में </a:t>
            </a:r>
            <a:r>
              <a:rPr lang="en-US" sz="1800" dirty="0" smtClean="0"/>
              <a:t>Select </a:t>
            </a:r>
            <a:r>
              <a:rPr lang="hi-IN" sz="1800" dirty="0" smtClean="0"/>
              <a:t>करें </a:t>
            </a:r>
            <a:endParaRPr lang="en-US" sz="1800" dirty="0" smtClean="0"/>
          </a:p>
          <a:p>
            <a:r>
              <a:rPr lang="hi-IN" sz="1800" dirty="0" smtClean="0"/>
              <a:t>शासकीय सेवक/परिवार पेंशन भोगी का पहचान चिन्ह</a:t>
            </a:r>
            <a:r>
              <a:rPr lang="en-US" sz="1800" dirty="0" smtClean="0"/>
              <a:t>: </a:t>
            </a:r>
            <a:r>
              <a:rPr lang="hi-IN" sz="1800" dirty="0" smtClean="0"/>
              <a:t>संक्षिप्त में</a:t>
            </a:r>
            <a:r>
              <a:rPr lang="en-US" sz="1800" dirty="0" smtClean="0"/>
              <a:t> </a:t>
            </a:r>
            <a:r>
              <a:rPr lang="hi-IN" sz="1800" dirty="0" smtClean="0"/>
              <a:t>मात्र एक पहचान चिन्ह अंकित करे </a:t>
            </a:r>
            <a:endParaRPr lang="en-US" sz="1800" dirty="0" smtClean="0"/>
          </a:p>
          <a:p>
            <a:r>
              <a:rPr lang="hi-IN" sz="1800" dirty="0" smtClean="0"/>
              <a:t>क्या शासकीय कर्मचारी ने शासकीय देय रकमों का भुगतान कर लिया है</a:t>
            </a:r>
            <a:r>
              <a:rPr lang="en-US" sz="1800" dirty="0" smtClean="0"/>
              <a:t>: </a:t>
            </a:r>
            <a:r>
              <a:rPr lang="hi-IN" sz="1800" dirty="0" smtClean="0"/>
              <a:t>हाँ</a:t>
            </a:r>
            <a:r>
              <a:rPr lang="en-US" sz="1800" dirty="0" smtClean="0"/>
              <a:t>/</a:t>
            </a:r>
            <a:r>
              <a:rPr lang="hi-IN" sz="1800" dirty="0" smtClean="0"/>
              <a:t>नहीं</a:t>
            </a:r>
            <a:r>
              <a:rPr lang="en-US" sz="1800" dirty="0" smtClean="0"/>
              <a:t>/</a:t>
            </a:r>
            <a:r>
              <a:rPr lang="hi-IN" sz="1800" dirty="0" smtClean="0"/>
              <a:t>लागू नहीं</a:t>
            </a:r>
            <a:r>
              <a:rPr lang="en-US" sz="1800" dirty="0" smtClean="0"/>
              <a:t> </a:t>
            </a:r>
            <a:r>
              <a:rPr lang="hi-IN" sz="1800" dirty="0" smtClean="0"/>
              <a:t>में</a:t>
            </a:r>
            <a:r>
              <a:rPr lang="en-US" sz="1800" dirty="0" smtClean="0"/>
              <a:t> </a:t>
            </a:r>
            <a:r>
              <a:rPr lang="hi-IN" sz="1800" dirty="0" smtClean="0"/>
              <a:t>से एक चुने</a:t>
            </a:r>
            <a:r>
              <a:rPr lang="en-US" sz="1800" dirty="0" smtClean="0"/>
              <a:t> </a:t>
            </a:r>
          </a:p>
          <a:p>
            <a:endParaRPr lang="en-US" sz="1800" dirty="0"/>
          </a:p>
        </p:txBody>
      </p:sp>
      <p:pic>
        <p:nvPicPr>
          <p:cNvPr id="4" name="Picture 3" descr="refresh.JPG"/>
          <p:cNvPicPr>
            <a:picLocks noChangeAspect="1"/>
          </p:cNvPicPr>
          <p:nvPr/>
        </p:nvPicPr>
        <p:blipFill>
          <a:blip r:embed="rId2"/>
          <a:stretch>
            <a:fillRect/>
          </a:stretch>
        </p:blipFill>
        <p:spPr>
          <a:xfrm>
            <a:off x="5410200" y="2438400"/>
            <a:ext cx="1343025" cy="352425"/>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hi-IN" sz="2000" dirty="0" smtClean="0"/>
              <a:t>मृत्यु सह सेवानिवृत्ति उपादान से वसूल की जाने वाली राशि का विवरण</a:t>
            </a:r>
            <a:r>
              <a:rPr lang="en-US" sz="2000" dirty="0" smtClean="0"/>
              <a:t> </a:t>
            </a:r>
            <a:r>
              <a:rPr lang="hi-IN" sz="2000" dirty="0" smtClean="0"/>
              <a:t>यहाँ क्लिक करे</a:t>
            </a:r>
            <a:r>
              <a:rPr lang="en-US" sz="2000" dirty="0" smtClean="0"/>
              <a:t> (</a:t>
            </a:r>
            <a:r>
              <a:rPr lang="hi-IN" sz="2000" dirty="0" smtClean="0"/>
              <a:t>यदि हो तो</a:t>
            </a:r>
            <a:r>
              <a:rPr lang="en-US" sz="2000" dirty="0" smtClean="0"/>
              <a:t>)  </a:t>
            </a:r>
            <a:r>
              <a:rPr lang="hi-IN" sz="2000" dirty="0" smtClean="0"/>
              <a:t>जांच सूची</a:t>
            </a:r>
            <a:r>
              <a:rPr lang="en-US" sz="2000" dirty="0" smtClean="0"/>
              <a:t> </a:t>
            </a:r>
            <a:r>
              <a:rPr lang="hi-IN" sz="2000" dirty="0" smtClean="0"/>
              <a:t>बिंदु क्र. 23 का पालन करें </a:t>
            </a:r>
            <a:br>
              <a:rPr lang="hi-IN" sz="2000" dirty="0" smtClean="0"/>
            </a:br>
            <a:endParaRPr lang="en-US" sz="2000" dirty="0"/>
          </a:p>
        </p:txBody>
      </p:sp>
      <p:pic>
        <p:nvPicPr>
          <p:cNvPr id="2050" name="Picture 2"/>
          <p:cNvPicPr>
            <a:picLocks noGrp="1" noChangeAspect="1" noChangeArrowheads="1"/>
          </p:cNvPicPr>
          <p:nvPr>
            <p:ph idx="1"/>
          </p:nvPr>
        </p:nvPicPr>
        <p:blipFill>
          <a:blip r:embed="rId2"/>
          <a:srcRect/>
          <a:stretch>
            <a:fillRect/>
          </a:stretch>
        </p:blipFill>
        <p:spPr bwMode="auto">
          <a:xfrm>
            <a:off x="1566862" y="1371600"/>
            <a:ext cx="6010275" cy="1628775"/>
          </a:xfrm>
          <a:prstGeom prst="rect">
            <a:avLst/>
          </a:prstGeom>
          <a:noFill/>
          <a:ln w="9525">
            <a:noFill/>
            <a:miter lim="800000"/>
            <a:headEnd/>
            <a:tailEnd/>
          </a:ln>
          <a:effectLst/>
        </p:spPr>
      </p:pic>
      <p:sp>
        <p:nvSpPr>
          <p:cNvPr id="5" name="Title 1"/>
          <p:cNvSpPr txBox="1">
            <a:spLocks/>
          </p:cNvSpPr>
          <p:nvPr/>
        </p:nvSpPr>
        <p:spPr>
          <a:xfrm>
            <a:off x="533400" y="3048000"/>
            <a:ext cx="8229600" cy="914400"/>
          </a:xfrm>
          <a:prstGeom prst="rect">
            <a:avLst/>
          </a:prstGeom>
        </p:spPr>
        <p:txBody>
          <a:bodyPr vert="horz" lIns="91440" tIns="45720" rIns="91440" bIns="45720" rtlCol="0" anchor="ctr">
            <a:normAutofit/>
          </a:bodyPr>
          <a:lstStyle/>
          <a:p>
            <a:pPr lvl="0">
              <a:spcBef>
                <a:spcPct val="0"/>
              </a:spcBef>
            </a:pPr>
            <a:r>
              <a:rPr lang="hi-IN" dirty="0" smtClean="0"/>
              <a:t>पेंशन, उपादान के भुगतान का स्थान (कोषालय)</a:t>
            </a:r>
            <a:r>
              <a:rPr lang="en-US" dirty="0" smtClean="0"/>
              <a:t>: </a:t>
            </a:r>
            <a:r>
              <a:rPr lang="hi-IN" dirty="0" smtClean="0"/>
              <a:t>राज्य/जिले का नाम </a:t>
            </a:r>
            <a:r>
              <a:rPr lang="en-US" dirty="0" smtClean="0"/>
              <a:t>dropdown </a:t>
            </a:r>
            <a:r>
              <a:rPr lang="hi-IN" dirty="0" smtClean="0"/>
              <a:t>से सेलेक्ट करें ना होने की स्थिति में </a:t>
            </a:r>
            <a:r>
              <a:rPr lang="en-US" dirty="0" smtClean="0"/>
              <a:t>manual entry </a:t>
            </a:r>
            <a:r>
              <a:rPr lang="hi-IN" dirty="0" smtClean="0"/>
              <a:t>करें</a:t>
            </a:r>
            <a:endParaRPr kumimoji="0" lang="en-US" i="0" u="none" strike="noStrike" kern="1200" cap="none" spc="0" normalizeH="0" baseline="0" noProof="0" dirty="0">
              <a:ln>
                <a:noFill/>
              </a:ln>
              <a:solidFill>
                <a:schemeClr val="tx1"/>
              </a:solidFill>
              <a:effectLst/>
              <a:uLnTx/>
              <a:uFillTx/>
              <a:latin typeface="+mj-lt"/>
              <a:ea typeface="+mj-ea"/>
              <a:cs typeface="+mj-cs"/>
            </a:endParaRPr>
          </a:p>
        </p:txBody>
      </p:sp>
      <p:pic>
        <p:nvPicPr>
          <p:cNvPr id="2051" name="Picture 3"/>
          <p:cNvPicPr>
            <a:picLocks noChangeAspect="1" noChangeArrowheads="1"/>
          </p:cNvPicPr>
          <p:nvPr/>
        </p:nvPicPr>
        <p:blipFill>
          <a:blip r:embed="rId3"/>
          <a:srcRect/>
          <a:stretch>
            <a:fillRect/>
          </a:stretch>
        </p:blipFill>
        <p:spPr bwMode="auto">
          <a:xfrm>
            <a:off x="685800" y="3810000"/>
            <a:ext cx="3248025" cy="533400"/>
          </a:xfrm>
          <a:prstGeom prst="rect">
            <a:avLst/>
          </a:prstGeom>
          <a:noFill/>
          <a:ln w="9525">
            <a:noFill/>
            <a:miter lim="800000"/>
            <a:headEnd/>
            <a:tailEnd/>
          </a:ln>
          <a:effectLst/>
        </p:spPr>
      </p:pic>
      <p:sp>
        <p:nvSpPr>
          <p:cNvPr id="8" name="Title 1"/>
          <p:cNvSpPr txBox="1">
            <a:spLocks/>
          </p:cNvSpPr>
          <p:nvPr/>
        </p:nvSpPr>
        <p:spPr>
          <a:xfrm>
            <a:off x="609600" y="4648200"/>
            <a:ext cx="8229600" cy="838200"/>
          </a:xfrm>
          <a:prstGeom prst="rect">
            <a:avLst/>
          </a:prstGeom>
        </p:spPr>
        <p:txBody>
          <a:bodyPr vert="horz" lIns="91440" tIns="45720" rIns="91440" bIns="45720" rtlCol="0" anchor="ctr">
            <a:normAutofit/>
          </a:bodyPr>
          <a:lstStyle/>
          <a:p>
            <a:pPr lvl="0">
              <a:spcBef>
                <a:spcPct val="0"/>
              </a:spcBef>
            </a:pPr>
            <a:r>
              <a:rPr lang="hi-IN" dirty="0" smtClean="0"/>
              <a:t>लेखा शीर्ष जिसमें पेंशन तथा उपादान विकलनीय है</a:t>
            </a:r>
            <a:r>
              <a:rPr lang="en-US" dirty="0" smtClean="0"/>
              <a:t> :2071</a:t>
            </a:r>
            <a:endParaRPr kumimoji="0" lang="en-US" i="0" u="none" strike="noStrike" kern="1200" cap="none" spc="0" normalizeH="0" baseline="0" noProof="0" dirty="0">
              <a:ln>
                <a:noFill/>
              </a:ln>
              <a:solidFill>
                <a:schemeClr val="tx1"/>
              </a:solidFill>
              <a:effectLst/>
              <a:uLnTx/>
              <a:uFillTx/>
              <a:latin typeface="+mj-lt"/>
              <a:ea typeface="+mj-ea"/>
              <a:cs typeface="+mj-cs"/>
            </a:endParaRPr>
          </a:p>
        </p:txBody>
      </p:sp>
      <p:pic>
        <p:nvPicPr>
          <p:cNvPr id="2053" name="Picture 5"/>
          <p:cNvPicPr>
            <a:picLocks noChangeAspect="1" noChangeArrowheads="1"/>
          </p:cNvPicPr>
          <p:nvPr/>
        </p:nvPicPr>
        <p:blipFill>
          <a:blip r:embed="rId4"/>
          <a:srcRect/>
          <a:stretch>
            <a:fillRect/>
          </a:stretch>
        </p:blipFill>
        <p:spPr bwMode="auto">
          <a:xfrm>
            <a:off x="685800" y="5410200"/>
            <a:ext cx="3505200" cy="590550"/>
          </a:xfrm>
          <a:prstGeom prst="rect">
            <a:avLst/>
          </a:prstGeom>
          <a:noFill/>
          <a:ln w="9525">
            <a:noFill/>
            <a:miter lim="800000"/>
            <a:headEnd/>
            <a:tailEnd/>
          </a:ln>
          <a:effectLst/>
        </p:spPr>
      </p:pic>
      <p:cxnSp>
        <p:nvCxnSpPr>
          <p:cNvPr id="12" name="Straight Connector 11"/>
          <p:cNvCxnSpPr/>
          <p:nvPr/>
        </p:nvCxnSpPr>
        <p:spPr>
          <a:xfrm>
            <a:off x="76200" y="3200400"/>
            <a:ext cx="8991600" cy="1588"/>
          </a:xfrm>
          <a:prstGeom prst="line">
            <a:avLst/>
          </a:prstGeom>
        </p:spPr>
        <p:style>
          <a:lnRef idx="1">
            <a:schemeClr val="accent1"/>
          </a:lnRef>
          <a:fillRef idx="0">
            <a:schemeClr val="accent1"/>
          </a:fillRef>
          <a:effectRef idx="0">
            <a:schemeClr val="accent1"/>
          </a:effectRef>
          <a:fontRef idx="minor">
            <a:schemeClr val="tx1"/>
          </a:fontRef>
        </p:style>
      </p:cxnSp>
      <p:sp>
        <p:nvSpPr>
          <p:cNvPr id="13" name="Title 1"/>
          <p:cNvSpPr txBox="1">
            <a:spLocks/>
          </p:cNvSpPr>
          <p:nvPr/>
        </p:nvSpPr>
        <p:spPr>
          <a:xfrm>
            <a:off x="609600" y="4267200"/>
            <a:ext cx="8229600" cy="609600"/>
          </a:xfrm>
          <a:prstGeom prst="rect">
            <a:avLst/>
          </a:prstGeom>
        </p:spPr>
        <p:txBody>
          <a:bodyPr vert="horz" lIns="91440" tIns="45720" rIns="91440" bIns="45720" rtlCol="0" anchor="ctr">
            <a:normAutofit/>
          </a:bodyPr>
          <a:lstStyle/>
          <a:p>
            <a:pPr lvl="0">
              <a:spcBef>
                <a:spcPct val="0"/>
              </a:spcBef>
            </a:pPr>
            <a:r>
              <a:rPr lang="hi-IN" dirty="0" smtClean="0"/>
              <a:t>राज्य के बाहर के पेंशन प्राप्त करने हेतु जांच सूची बिंदु क्र. 15 का पालन करें</a:t>
            </a:r>
            <a:endParaRPr kumimoji="0" lang="en-US" i="0" u="none" strike="noStrike" kern="1200" cap="none" spc="0" normalizeH="0" baseline="0" noProof="0" dirty="0">
              <a:ln>
                <a:noFill/>
              </a:ln>
              <a:solidFill>
                <a:schemeClr val="tx1"/>
              </a:solidFill>
              <a:effectLst/>
              <a:uLnTx/>
              <a:uFillTx/>
              <a:latin typeface="+mj-lt"/>
              <a:ea typeface="+mj-ea"/>
              <a:cs typeface="+mj-cs"/>
            </a:endParaRPr>
          </a:p>
        </p:txBody>
      </p:sp>
      <p:cxnSp>
        <p:nvCxnSpPr>
          <p:cNvPr id="14" name="Straight Connector 13"/>
          <p:cNvCxnSpPr/>
          <p:nvPr/>
        </p:nvCxnSpPr>
        <p:spPr>
          <a:xfrm>
            <a:off x="76200" y="4799012"/>
            <a:ext cx="8991600" cy="1588"/>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715962"/>
          </a:xfrm>
        </p:spPr>
        <p:txBody>
          <a:bodyPr>
            <a:normAutofit/>
          </a:bodyPr>
          <a:lstStyle/>
          <a:p>
            <a:r>
              <a:rPr lang="hi-IN" sz="2400" dirty="0" smtClean="0"/>
              <a:t>बैंक विवरण भरने हेतु निर्देश</a:t>
            </a:r>
            <a:endParaRPr lang="en-US" sz="2400" dirty="0"/>
          </a:p>
        </p:txBody>
      </p:sp>
      <p:sp>
        <p:nvSpPr>
          <p:cNvPr id="3" name="Content Placeholder 2"/>
          <p:cNvSpPr>
            <a:spLocks noGrp="1"/>
          </p:cNvSpPr>
          <p:nvPr>
            <p:ph idx="1"/>
          </p:nvPr>
        </p:nvSpPr>
        <p:spPr>
          <a:xfrm>
            <a:off x="457200" y="685800"/>
            <a:ext cx="8229600" cy="1066800"/>
          </a:xfrm>
        </p:spPr>
        <p:txBody>
          <a:bodyPr>
            <a:noAutofit/>
          </a:bodyPr>
          <a:lstStyle/>
          <a:p>
            <a:r>
              <a:rPr lang="hi-IN" sz="1800" dirty="0" smtClean="0"/>
              <a:t>क्या सेवानिवृत्ति के पश्चात पेंशन प्रकरण निराकृत होने क पूर्व शासकीय सेवक का निधन हो गया है</a:t>
            </a:r>
            <a:r>
              <a:rPr lang="en-US" sz="1800" dirty="0" smtClean="0"/>
              <a:t>? :</a:t>
            </a:r>
            <a:r>
              <a:rPr lang="hi-IN" sz="1800" dirty="0" smtClean="0"/>
              <a:t> हाँ या नहीं पर  क्लिक  करें</a:t>
            </a:r>
            <a:r>
              <a:rPr lang="en-US" sz="1800" dirty="0" smtClean="0"/>
              <a:t>, </a:t>
            </a:r>
          </a:p>
          <a:p>
            <a:r>
              <a:rPr lang="hi-IN" sz="1800" dirty="0" smtClean="0"/>
              <a:t>नहीं की स्थिति में</a:t>
            </a:r>
            <a:r>
              <a:rPr lang="en-US" sz="1800" dirty="0" smtClean="0"/>
              <a:t> : </a:t>
            </a:r>
            <a:r>
              <a:rPr lang="hi-IN" sz="1800" dirty="0" smtClean="0"/>
              <a:t>निचे दिए गए बॉक्स में  विवरण भरें </a:t>
            </a:r>
            <a:br>
              <a:rPr lang="hi-IN" sz="1800" dirty="0" smtClean="0"/>
            </a:br>
            <a:endParaRPr lang="en-US" sz="1800" dirty="0"/>
          </a:p>
        </p:txBody>
      </p:sp>
      <p:sp>
        <p:nvSpPr>
          <p:cNvPr id="10" name="TextBox 9"/>
          <p:cNvSpPr txBox="1"/>
          <p:nvPr/>
        </p:nvSpPr>
        <p:spPr>
          <a:xfrm>
            <a:off x="762000" y="3810000"/>
            <a:ext cx="7924800" cy="923330"/>
          </a:xfrm>
          <a:prstGeom prst="rect">
            <a:avLst/>
          </a:prstGeom>
          <a:noFill/>
        </p:spPr>
        <p:txBody>
          <a:bodyPr wrap="square" rtlCol="0">
            <a:spAutoFit/>
          </a:bodyPr>
          <a:lstStyle/>
          <a:p>
            <a:r>
              <a:rPr lang="hi-IN" dirty="0" smtClean="0"/>
              <a:t>हाँ की स्थिति में</a:t>
            </a:r>
            <a:r>
              <a:rPr lang="en-US" dirty="0" smtClean="0"/>
              <a:t>  : </a:t>
            </a:r>
            <a:r>
              <a:rPr lang="hi-IN" dirty="0" smtClean="0"/>
              <a:t>जिन्हे (परिवार पेंशन भोगी</a:t>
            </a:r>
            <a:r>
              <a:rPr lang="en-US" dirty="0" smtClean="0"/>
              <a:t>/</a:t>
            </a:r>
            <a:r>
              <a:rPr lang="hi-IN" dirty="0" smtClean="0"/>
              <a:t>नॉमिनी) बकाया राशि एवं परिवार पेंशन का भुगतान होना है</a:t>
            </a:r>
            <a:r>
              <a:rPr lang="en-US" dirty="0" smtClean="0"/>
              <a:t> ,</a:t>
            </a:r>
            <a:r>
              <a:rPr lang="hi-IN" dirty="0" smtClean="0"/>
              <a:t>का बैंक विवरण भरा जाना है।</a:t>
            </a:r>
            <a:r>
              <a:rPr lang="en-US" dirty="0" smtClean="0"/>
              <a:t> </a:t>
            </a:r>
            <a:r>
              <a:rPr lang="hi-IN" dirty="0" smtClean="0"/>
              <a:t>नीचे दिए गए बॉक्स में</a:t>
            </a:r>
            <a:r>
              <a:rPr lang="en-US" dirty="0" smtClean="0"/>
              <a:t> </a:t>
            </a:r>
            <a:r>
              <a:rPr lang="hi-IN" dirty="0" smtClean="0"/>
              <a:t>शासकीय सेवक</a:t>
            </a:r>
            <a:r>
              <a:rPr lang="en-US" dirty="0" smtClean="0"/>
              <a:t> </a:t>
            </a:r>
            <a:r>
              <a:rPr lang="hi-IN" dirty="0" smtClean="0"/>
              <a:t>का निधन का तिथि</a:t>
            </a:r>
            <a:r>
              <a:rPr lang="en-US" dirty="0" smtClean="0"/>
              <a:t> </a:t>
            </a:r>
            <a:r>
              <a:rPr lang="hi-IN" dirty="0" smtClean="0"/>
              <a:t>विवरण भरें</a:t>
            </a:r>
            <a:r>
              <a:rPr lang="en-US" dirty="0" smtClean="0"/>
              <a:t> </a:t>
            </a:r>
            <a:r>
              <a:rPr lang="hi-IN" dirty="0" smtClean="0"/>
              <a:t>तथा क्लिक करें </a:t>
            </a:r>
            <a:endParaRPr lang="en-US" dirty="0"/>
          </a:p>
        </p:txBody>
      </p:sp>
      <p:pic>
        <p:nvPicPr>
          <p:cNvPr id="1027" name="Picture 3"/>
          <p:cNvPicPr>
            <a:picLocks noChangeAspect="1" noChangeArrowheads="1"/>
          </p:cNvPicPr>
          <p:nvPr/>
        </p:nvPicPr>
        <p:blipFill>
          <a:blip r:embed="rId2"/>
          <a:srcRect/>
          <a:stretch>
            <a:fillRect/>
          </a:stretch>
        </p:blipFill>
        <p:spPr bwMode="auto">
          <a:xfrm>
            <a:off x="533400" y="1676401"/>
            <a:ext cx="8153400" cy="1905000"/>
          </a:xfrm>
          <a:prstGeom prst="rect">
            <a:avLst/>
          </a:prstGeom>
          <a:noFill/>
          <a:ln w="9525">
            <a:noFill/>
            <a:miter lim="800000"/>
            <a:headEnd/>
            <a:tailEnd/>
          </a:ln>
          <a:effectLst/>
        </p:spPr>
      </p:pic>
      <p:pic>
        <p:nvPicPr>
          <p:cNvPr id="11" name="Picture 2"/>
          <p:cNvPicPr>
            <a:picLocks noChangeAspect="1" noChangeArrowheads="1"/>
          </p:cNvPicPr>
          <p:nvPr/>
        </p:nvPicPr>
        <p:blipFill>
          <a:blip r:embed="rId3"/>
          <a:srcRect/>
          <a:stretch>
            <a:fillRect/>
          </a:stretch>
        </p:blipFill>
        <p:spPr bwMode="auto">
          <a:xfrm>
            <a:off x="609600" y="4724400"/>
            <a:ext cx="8229600" cy="1641253"/>
          </a:xfrm>
          <a:prstGeom prst="rect">
            <a:avLst/>
          </a:prstGeom>
          <a:noFill/>
          <a:ln w="9525">
            <a:noFill/>
            <a:miter lim="800000"/>
            <a:headEnd/>
            <a:tailEnd/>
          </a:ln>
          <a:effectLst/>
        </p:spPr>
      </p:pic>
      <p:cxnSp>
        <p:nvCxnSpPr>
          <p:cNvPr id="13" name="Straight Arrow Connector 12"/>
          <p:cNvCxnSpPr/>
          <p:nvPr/>
        </p:nvCxnSpPr>
        <p:spPr>
          <a:xfrm rot="5400000">
            <a:off x="6057900" y="5219700"/>
            <a:ext cx="1371600" cy="762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28601"/>
            <a:ext cx="8229600" cy="1219200"/>
          </a:xfrm>
        </p:spPr>
        <p:txBody>
          <a:bodyPr>
            <a:normAutofit/>
          </a:bodyPr>
          <a:lstStyle/>
          <a:p>
            <a:r>
              <a:rPr lang="hi-IN" sz="1800" dirty="0" smtClean="0"/>
              <a:t>नॉमिनी विवरण प्रविष्‍टि फॉर्म प्रदर्शित होगा तथा नॉमिनी का व्यक्तिगत विवरण निम्नानुसार भरें</a:t>
            </a:r>
          </a:p>
          <a:p>
            <a:endParaRPr lang="en-US" sz="1800" dirty="0"/>
          </a:p>
        </p:txBody>
      </p:sp>
      <p:pic>
        <p:nvPicPr>
          <p:cNvPr id="3075" name="Picture 3"/>
          <p:cNvPicPr>
            <a:picLocks noChangeAspect="1" noChangeArrowheads="1"/>
          </p:cNvPicPr>
          <p:nvPr/>
        </p:nvPicPr>
        <p:blipFill>
          <a:blip r:embed="rId2"/>
          <a:srcRect/>
          <a:stretch>
            <a:fillRect/>
          </a:stretch>
        </p:blipFill>
        <p:spPr bwMode="auto">
          <a:xfrm>
            <a:off x="533401" y="852487"/>
            <a:ext cx="8229600" cy="5091113"/>
          </a:xfrm>
          <a:prstGeom prst="rect">
            <a:avLst/>
          </a:prstGeom>
          <a:noFill/>
          <a:ln w="9525">
            <a:noFill/>
            <a:miter lim="800000"/>
            <a:headEnd/>
            <a:tailEnd/>
          </a:ln>
          <a:effectLst/>
        </p:spPr>
      </p:pic>
      <p:sp>
        <p:nvSpPr>
          <p:cNvPr id="7" name="TextBox 6"/>
          <p:cNvSpPr txBox="1"/>
          <p:nvPr/>
        </p:nvSpPr>
        <p:spPr>
          <a:xfrm>
            <a:off x="1752600" y="5105400"/>
            <a:ext cx="3733800" cy="307777"/>
          </a:xfrm>
          <a:prstGeom prst="rect">
            <a:avLst/>
          </a:prstGeom>
          <a:noFill/>
        </p:spPr>
        <p:txBody>
          <a:bodyPr wrap="square" rtlCol="0">
            <a:spAutoFit/>
          </a:bodyPr>
          <a:lstStyle/>
          <a:p>
            <a:r>
              <a:rPr lang="hi-IN" sz="1400" dirty="0" smtClean="0">
                <a:solidFill>
                  <a:schemeClr val="bg1"/>
                </a:solidFill>
              </a:rPr>
              <a:t>प्रत्येक विवरण</a:t>
            </a:r>
            <a:r>
              <a:rPr lang="en-US" sz="1400" dirty="0" smtClean="0">
                <a:solidFill>
                  <a:schemeClr val="bg1"/>
                </a:solidFill>
              </a:rPr>
              <a:t> </a:t>
            </a:r>
            <a:r>
              <a:rPr lang="hi-IN" sz="1400" dirty="0" smtClean="0">
                <a:solidFill>
                  <a:schemeClr val="bg1"/>
                </a:solidFill>
              </a:rPr>
              <a:t>अनिवार्यतः भरें</a:t>
            </a:r>
            <a:endParaRPr lang="en-US" sz="1400" dirty="0">
              <a:solidFill>
                <a:schemeClr val="bg1"/>
              </a:solidFill>
            </a:endParaRPr>
          </a:p>
        </p:txBody>
      </p:sp>
      <p:sp>
        <p:nvSpPr>
          <p:cNvPr id="8" name="TextBox 7"/>
          <p:cNvSpPr txBox="1"/>
          <p:nvPr/>
        </p:nvSpPr>
        <p:spPr>
          <a:xfrm>
            <a:off x="5715000" y="3505200"/>
            <a:ext cx="3124200" cy="923330"/>
          </a:xfrm>
          <a:prstGeom prst="rect">
            <a:avLst/>
          </a:prstGeom>
          <a:noFill/>
        </p:spPr>
        <p:txBody>
          <a:bodyPr wrap="square" rtlCol="0">
            <a:spAutoFit/>
          </a:bodyPr>
          <a:lstStyle/>
          <a:p>
            <a:r>
              <a:rPr lang="hi-IN" dirty="0" smtClean="0"/>
              <a:t>जन्‍मतिथि के समर्थन</a:t>
            </a:r>
            <a:r>
              <a:rPr lang="en-US" dirty="0" smtClean="0"/>
              <a:t> </a:t>
            </a:r>
            <a:r>
              <a:rPr lang="hi-IN" dirty="0" smtClean="0"/>
              <a:t>में प्रमाण पत्र सेवा पुस्तिका में अनिवार्यतः संलग्न करें</a:t>
            </a:r>
            <a:endParaRPr lang="en-US" dirty="0"/>
          </a:p>
        </p:txBody>
      </p:sp>
      <p:cxnSp>
        <p:nvCxnSpPr>
          <p:cNvPr id="10" name="Straight Arrow Connector 9"/>
          <p:cNvCxnSpPr>
            <a:stCxn id="8" idx="1"/>
          </p:cNvCxnSpPr>
          <p:nvPr/>
        </p:nvCxnSpPr>
        <p:spPr>
          <a:xfrm rot="10800000">
            <a:off x="5029200" y="3962401"/>
            <a:ext cx="685800" cy="446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1752600" y="5449669"/>
            <a:ext cx="7010400" cy="523220"/>
          </a:xfrm>
          <a:prstGeom prst="rect">
            <a:avLst/>
          </a:prstGeom>
          <a:noFill/>
        </p:spPr>
        <p:txBody>
          <a:bodyPr wrap="square" rtlCol="0">
            <a:spAutoFit/>
          </a:bodyPr>
          <a:lstStyle/>
          <a:p>
            <a:r>
              <a:rPr lang="hi-IN" sz="1400" dirty="0" smtClean="0">
                <a:solidFill>
                  <a:schemeClr val="bg1"/>
                </a:solidFill>
              </a:rPr>
              <a:t>प्रत्येक विवरण</a:t>
            </a:r>
            <a:r>
              <a:rPr lang="en-US" sz="1400" dirty="0" smtClean="0">
                <a:solidFill>
                  <a:schemeClr val="bg1"/>
                </a:solidFill>
              </a:rPr>
              <a:t> </a:t>
            </a:r>
            <a:r>
              <a:rPr lang="hi-IN" sz="1400" dirty="0" smtClean="0">
                <a:solidFill>
                  <a:schemeClr val="bg1"/>
                </a:solidFill>
              </a:rPr>
              <a:t>अनिवार्यतः भरें तथा पासबुक का प्रथम पृष्ठ सेवा पुस्तिका में अनिवार्यतः संलग्न करें</a:t>
            </a:r>
            <a:endParaRPr lang="en-US" sz="1400" dirty="0">
              <a:solidFill>
                <a:schemeClr val="bg1"/>
              </a:solidFill>
            </a:endParaRPr>
          </a:p>
        </p:txBody>
      </p:sp>
      <p:sp>
        <p:nvSpPr>
          <p:cNvPr id="9" name="Right Arrow 8"/>
          <p:cNvSpPr/>
          <p:nvPr/>
        </p:nvSpPr>
        <p:spPr>
          <a:xfrm>
            <a:off x="3276600" y="4724400"/>
            <a:ext cx="381000" cy="228600"/>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2050" name="Picture 2"/>
          <p:cNvPicPr>
            <a:picLocks noGrp="1" noChangeAspect="1" noChangeArrowheads="1"/>
          </p:cNvPicPr>
          <p:nvPr>
            <p:ph idx="1"/>
          </p:nvPr>
        </p:nvPicPr>
        <p:blipFill>
          <a:blip r:embed="rId2"/>
          <a:srcRect/>
          <a:stretch>
            <a:fillRect/>
          </a:stretch>
        </p:blipFill>
        <p:spPr bwMode="auto">
          <a:xfrm>
            <a:off x="457200" y="1981200"/>
            <a:ext cx="8229600" cy="1641253"/>
          </a:xfrm>
          <a:prstGeom prst="rect">
            <a:avLst/>
          </a:prstGeom>
          <a:noFill/>
          <a:ln w="9525">
            <a:noFill/>
            <a:miter lim="800000"/>
            <a:headEnd/>
            <a:tailEnd/>
          </a:ln>
          <a:effectLst/>
        </p:spPr>
      </p:pic>
      <p:sp>
        <p:nvSpPr>
          <p:cNvPr id="5" name="Content Placeholder 2"/>
          <p:cNvSpPr txBox="1">
            <a:spLocks/>
          </p:cNvSpPr>
          <p:nvPr/>
        </p:nvSpPr>
        <p:spPr>
          <a:xfrm>
            <a:off x="533400" y="4114800"/>
            <a:ext cx="8229600" cy="304800"/>
          </a:xfrm>
          <a:prstGeom prst="rect">
            <a:avLst/>
          </a:prstGeom>
        </p:spPr>
        <p:txBody>
          <a:bodyPr vert="horz" lIns="91440" tIns="45720" rIns="91440" bIns="45720" rtlCol="0">
            <a:noAutofit/>
          </a:bodyPr>
          <a:lstStyle/>
          <a:p>
            <a:pPr marL="342900" lvl="0" indent="-342900">
              <a:spcBef>
                <a:spcPct val="20000"/>
              </a:spcBef>
            </a:pPr>
            <a:r>
              <a:rPr lang="en-US" dirty="0" smtClean="0"/>
              <a:t>Note    :       </a:t>
            </a:r>
            <a:r>
              <a:rPr lang="hi-IN" dirty="0" smtClean="0"/>
              <a:t>नॉमिनी द्वितीय पत्नि है तो जांच सूची बिंदु क्र. 22  का पालन करें</a:t>
            </a:r>
            <a:endParaRPr kumimoji="0" lang="en-US" sz="1800" i="0" u="none" strike="noStrike" kern="1200" cap="none" spc="0" normalizeH="0" baseline="0" noProof="0" dirty="0">
              <a:ln>
                <a:noFill/>
              </a:ln>
              <a:solidFill>
                <a:schemeClr val="tx1"/>
              </a:solidFill>
              <a:effectLst/>
              <a:uLnTx/>
              <a:uFillTx/>
              <a:latin typeface="+mn-lt"/>
              <a:ea typeface="+mn-ea"/>
              <a:cs typeface="+mn-cs"/>
            </a:endParaRPr>
          </a:p>
        </p:txBody>
      </p:sp>
      <p:sp>
        <p:nvSpPr>
          <p:cNvPr id="6" name="Content Placeholder 2"/>
          <p:cNvSpPr txBox="1">
            <a:spLocks/>
          </p:cNvSpPr>
          <p:nvPr/>
        </p:nvSpPr>
        <p:spPr>
          <a:xfrm>
            <a:off x="609600" y="5105400"/>
            <a:ext cx="8229600" cy="1447800"/>
          </a:xfrm>
          <a:prstGeom prst="rect">
            <a:avLst/>
          </a:prstGeom>
        </p:spPr>
        <p:txBody>
          <a:bodyPr vert="horz" lIns="91440" tIns="45720" rIns="91440" bIns="45720" rtlCol="0">
            <a:noAutofit/>
          </a:bodyPr>
          <a:lstStyle/>
          <a:p>
            <a:pPr marL="342900" lvl="0" indent="-342900">
              <a:spcBef>
                <a:spcPct val="20000"/>
              </a:spcBef>
              <a:buFont typeface="Arial" pitchFamily="34" charset="0"/>
              <a:buChar char="•"/>
            </a:pPr>
            <a:r>
              <a:rPr lang="hi-IN" dirty="0" smtClean="0"/>
              <a:t>पैन नंबर</a:t>
            </a:r>
            <a:r>
              <a:rPr lang="en-US" dirty="0" smtClean="0"/>
              <a:t> </a:t>
            </a:r>
            <a:r>
              <a:rPr lang="hi-IN" dirty="0" smtClean="0"/>
              <a:t>एवं आधार नंबर</a:t>
            </a:r>
            <a:r>
              <a:rPr lang="en-US" dirty="0" smtClean="0"/>
              <a:t>     : </a:t>
            </a:r>
            <a:r>
              <a:rPr lang="hi-IN" dirty="0" smtClean="0"/>
              <a:t>अनिवार्यतः </a:t>
            </a:r>
            <a:r>
              <a:rPr lang="en-US" dirty="0" smtClean="0"/>
              <a:t>entry </a:t>
            </a:r>
            <a:r>
              <a:rPr lang="hi-IN" dirty="0" smtClean="0"/>
              <a:t>कर अपलोड करें तथा इसकी स्वप्रमाणित छायाप्रति सेवापुस्तिका के साथ संलग्न करें </a:t>
            </a:r>
            <a:r>
              <a:rPr lang="en-US" dirty="0" smtClean="0"/>
              <a:t>(</a:t>
            </a:r>
            <a:r>
              <a:rPr lang="hi-IN" dirty="0" smtClean="0"/>
              <a:t>जांच सूची बिंदु क्र. 5   का अवलोकन  करें</a:t>
            </a:r>
            <a:r>
              <a:rPr lang="en-US" dirty="0" smtClean="0"/>
              <a:t>)</a:t>
            </a:r>
          </a:p>
          <a:p>
            <a:pPr marL="342900" lvl="0" indent="-342900">
              <a:spcBef>
                <a:spcPct val="20000"/>
              </a:spcBef>
              <a:buFont typeface="Arial" pitchFamily="34" charset="0"/>
              <a:buChar char="•"/>
            </a:pPr>
            <a:r>
              <a:rPr kumimoji="0" lang="en-US" sz="1800" i="0" u="none" strike="noStrike" kern="1200" cap="none" spc="0" normalizeH="0" baseline="0" noProof="0" dirty="0" smtClean="0">
                <a:ln>
                  <a:noFill/>
                </a:ln>
                <a:solidFill>
                  <a:schemeClr val="tx1"/>
                </a:solidFill>
                <a:effectLst/>
                <a:uLnTx/>
                <a:uFillTx/>
                <a:latin typeface="+mn-lt"/>
                <a:ea typeface="+mn-ea"/>
                <a:cs typeface="+mn-cs"/>
              </a:rPr>
              <a:t>Note:</a:t>
            </a:r>
            <a:r>
              <a:rPr lang="hi-IN" dirty="0" smtClean="0"/>
              <a:t> बैंक पासबुक की छायाप्रति अनिवार्यतः सेवापुस्तिका में संलग्न करें</a:t>
            </a:r>
            <a:r>
              <a:rPr lang="en-US" dirty="0" smtClean="0"/>
              <a:t>                      (</a:t>
            </a:r>
            <a:r>
              <a:rPr lang="hi-IN" dirty="0" smtClean="0"/>
              <a:t>जांच सूची बिंदु क्र. 5 का अवलोकन  करें</a:t>
            </a:r>
            <a:r>
              <a:rPr lang="en-US" dirty="0" smtClean="0"/>
              <a:t>)</a:t>
            </a:r>
            <a:r>
              <a:rPr kumimoji="0" lang="hi-IN" sz="1800" i="0" u="none" strike="noStrike" kern="1200" cap="none" spc="0" normalizeH="0" baseline="0" noProof="0" dirty="0" smtClean="0">
                <a:ln>
                  <a:noFill/>
                </a:ln>
                <a:solidFill>
                  <a:schemeClr val="tx1"/>
                </a:solidFill>
                <a:effectLst/>
                <a:uLnTx/>
                <a:uFillTx/>
                <a:latin typeface="+mn-lt"/>
                <a:ea typeface="+mn-ea"/>
                <a:cs typeface="+mn-cs"/>
              </a:rPr>
              <a:t/>
            </a:r>
            <a:br>
              <a:rPr kumimoji="0" lang="hi-IN" sz="1800" i="0" u="none" strike="noStrike" kern="1200" cap="none" spc="0" normalizeH="0" baseline="0" noProof="0" dirty="0" smtClean="0">
                <a:ln>
                  <a:noFill/>
                </a:ln>
                <a:solidFill>
                  <a:schemeClr val="tx1"/>
                </a:solidFill>
                <a:effectLst/>
                <a:uLnTx/>
                <a:uFillTx/>
                <a:latin typeface="+mn-lt"/>
                <a:ea typeface="+mn-ea"/>
                <a:cs typeface="+mn-cs"/>
              </a:rPr>
            </a:br>
            <a:endParaRPr kumimoji="0" lang="en-US" sz="180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44562"/>
          </a:xfrm>
        </p:spPr>
        <p:txBody>
          <a:bodyPr>
            <a:normAutofit/>
          </a:bodyPr>
          <a:lstStyle/>
          <a:p>
            <a:r>
              <a:rPr lang="hi-IN" sz="2400" dirty="0" smtClean="0"/>
              <a:t>जांच सूची</a:t>
            </a:r>
            <a:endParaRPr lang="en-US" sz="2400" dirty="0"/>
          </a:p>
        </p:txBody>
      </p:sp>
      <p:sp>
        <p:nvSpPr>
          <p:cNvPr id="3" name="Content Placeholder 2"/>
          <p:cNvSpPr>
            <a:spLocks noGrp="1"/>
          </p:cNvSpPr>
          <p:nvPr>
            <p:ph idx="1"/>
          </p:nvPr>
        </p:nvSpPr>
        <p:spPr/>
        <p:txBody>
          <a:bodyPr>
            <a:normAutofit/>
          </a:bodyPr>
          <a:lstStyle/>
          <a:p>
            <a:r>
              <a:rPr lang="hi-IN" sz="1800" dirty="0" smtClean="0"/>
              <a:t>जांच सूची</a:t>
            </a:r>
            <a:r>
              <a:rPr lang="en-US" sz="1800" dirty="0" smtClean="0"/>
              <a:t>    : </a:t>
            </a:r>
            <a:r>
              <a:rPr lang="hi-IN" sz="1800" dirty="0" smtClean="0"/>
              <a:t>जाँच सूची में अंकित सभी बिंदुओं (1 से 24) को सावधानी पूर्वक पढ़े एवं जो लागु हो पर क्लिक करें </a:t>
            </a:r>
            <a:endParaRPr lang="en-US" sz="1800" dirty="0" smtClean="0"/>
          </a:p>
          <a:p>
            <a:r>
              <a:rPr lang="hi-IN" sz="1800" dirty="0" smtClean="0"/>
              <a:t>जाँच सूची में</a:t>
            </a:r>
            <a:r>
              <a:rPr lang="en-US" sz="1800" dirty="0" smtClean="0"/>
              <a:t> </a:t>
            </a:r>
            <a:r>
              <a:rPr lang="hi-IN" sz="1800" dirty="0" smtClean="0"/>
              <a:t>उल्लेखित अभिलेख/प्रमाण पत्र अनिवार्यतः सेवापुस्तिका के साथ संलग्न करें</a:t>
            </a:r>
            <a:endParaRPr lang="en-US" sz="1800" dirty="0" smtClean="0"/>
          </a:p>
          <a:p>
            <a:r>
              <a:rPr lang="hi-IN" sz="1800" dirty="0" smtClean="0"/>
              <a:t>दैनिक वेतनभोगी से नियमित हुए कर्मचारियों हेतु ऑनलाइन पेंशन फॉर्म भरते समय जाँच सूचि के बिंदु क्रमांक 24 तथा इसमें उल्लेखित वित्त निर्देश का अनिवार्यतः अवलोकन करें </a:t>
            </a:r>
            <a:r>
              <a:rPr lang="en-US" sz="1800" dirty="0" smtClean="0"/>
              <a:t>,.</a:t>
            </a:r>
            <a:r>
              <a:rPr lang="hi-IN" sz="1800" dirty="0" smtClean="0"/>
              <a:t>पात्रता होने पर ही पेंशन फॉर्म भरें</a:t>
            </a:r>
          </a:p>
          <a:p>
            <a:endParaRPr lang="hi-IN" sz="1800" dirty="0" smtClean="0"/>
          </a:p>
          <a:p>
            <a:endParaRPr lang="hi-IN" sz="1800" dirty="0" smtClean="0"/>
          </a:p>
          <a:p>
            <a:endParaRPr lang="hi-IN" sz="1800" dirty="0" smtClean="0"/>
          </a:p>
          <a:p>
            <a:r>
              <a:rPr lang="en-US" sz="1800" dirty="0" smtClean="0"/>
              <a:t>Preview</a:t>
            </a:r>
            <a:r>
              <a:rPr lang="hi-IN" sz="1800" dirty="0" smtClean="0"/>
              <a:t>: भरे गए विवरण को देखने के लिए </a:t>
            </a:r>
            <a:r>
              <a:rPr lang="en-US" sz="1800" dirty="0" smtClean="0"/>
              <a:t>Preview</a:t>
            </a:r>
            <a:r>
              <a:rPr lang="hi-IN" sz="1800" dirty="0" smtClean="0"/>
              <a:t> बटन पर क्लिक करें यदि आवश्कता है तो यथास्थान पुन: संशोधित किया जा सकता है</a:t>
            </a:r>
          </a:p>
          <a:p>
            <a:r>
              <a:rPr lang="hi-IN" sz="1800" dirty="0" smtClean="0"/>
              <a:t>सुरक्षित करे</a:t>
            </a:r>
            <a:r>
              <a:rPr lang="en-US" sz="1800" dirty="0" smtClean="0"/>
              <a:t>     </a:t>
            </a:r>
            <a:r>
              <a:rPr lang="hi-IN" sz="1800" dirty="0" smtClean="0"/>
              <a:t>: सभी </a:t>
            </a:r>
            <a:r>
              <a:rPr lang="en-US" sz="1800" dirty="0" smtClean="0"/>
              <a:t>entry</a:t>
            </a:r>
            <a:r>
              <a:rPr lang="hi-IN" sz="1800" dirty="0" smtClean="0"/>
              <a:t> सही होने की स्थिति में          पर क्लिक करे </a:t>
            </a:r>
            <a:endParaRPr lang="en-US" sz="1800" dirty="0"/>
          </a:p>
        </p:txBody>
      </p:sp>
      <p:cxnSp>
        <p:nvCxnSpPr>
          <p:cNvPr id="7" name="Straight Connector 6"/>
          <p:cNvCxnSpPr>
            <a:stCxn id="3" idx="1"/>
            <a:endCxn id="3" idx="3"/>
          </p:cNvCxnSpPr>
          <p:nvPr/>
        </p:nvCxnSpPr>
        <p:spPr>
          <a:xfrm rot="10800000" flipH="1">
            <a:off x="457200" y="3863182"/>
            <a:ext cx="8229600" cy="1588"/>
          </a:xfrm>
          <a:prstGeom prst="line">
            <a:avLst/>
          </a:prstGeom>
        </p:spPr>
        <p:style>
          <a:lnRef idx="1">
            <a:schemeClr val="accent1"/>
          </a:lnRef>
          <a:fillRef idx="0">
            <a:schemeClr val="accent1"/>
          </a:fillRef>
          <a:effectRef idx="0">
            <a:schemeClr val="accent1"/>
          </a:effectRef>
          <a:fontRef idx="minor">
            <a:schemeClr val="tx1"/>
          </a:fontRef>
        </p:style>
      </p:cxnSp>
      <p:pic>
        <p:nvPicPr>
          <p:cNvPr id="2050" name="Picture 2"/>
          <p:cNvPicPr>
            <a:picLocks noChangeAspect="1" noChangeArrowheads="1"/>
          </p:cNvPicPr>
          <p:nvPr/>
        </p:nvPicPr>
        <p:blipFill>
          <a:blip r:embed="rId2"/>
          <a:srcRect/>
          <a:stretch>
            <a:fillRect/>
          </a:stretch>
        </p:blipFill>
        <p:spPr bwMode="auto">
          <a:xfrm>
            <a:off x="3657600" y="4038600"/>
            <a:ext cx="1676400" cy="504825"/>
          </a:xfrm>
          <a:prstGeom prst="rect">
            <a:avLst/>
          </a:prstGeom>
          <a:noFill/>
          <a:ln w="9525">
            <a:noFill/>
            <a:miter lim="800000"/>
            <a:headEnd/>
            <a:tailEnd/>
          </a:ln>
          <a:effectLst/>
        </p:spPr>
      </p:pic>
      <p:pic>
        <p:nvPicPr>
          <p:cNvPr id="2051" name="Picture 3"/>
          <p:cNvPicPr>
            <a:picLocks noChangeAspect="1" noChangeArrowheads="1"/>
          </p:cNvPicPr>
          <p:nvPr/>
        </p:nvPicPr>
        <p:blipFill>
          <a:blip r:embed="rId3"/>
          <a:srcRect/>
          <a:stretch>
            <a:fillRect/>
          </a:stretch>
        </p:blipFill>
        <p:spPr bwMode="auto">
          <a:xfrm>
            <a:off x="5791200" y="5334000"/>
            <a:ext cx="828675" cy="314325"/>
          </a:xfrm>
          <a:prstGeom prst="rect">
            <a:avLst/>
          </a:prstGeom>
          <a:noFill/>
          <a:ln w="9525">
            <a:noFill/>
            <a:miter lim="800000"/>
            <a:headEnd/>
            <a:tailEnd/>
          </a:ln>
          <a:effectLst/>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87362"/>
          </a:xfrm>
        </p:spPr>
        <p:txBody>
          <a:bodyPr>
            <a:noAutofit/>
          </a:bodyPr>
          <a:lstStyle/>
          <a:p>
            <a:r>
              <a:rPr lang="hi-IN" sz="2400" dirty="0" smtClean="0"/>
              <a:t>सुरक्षित किये गए प्रकरण</a:t>
            </a:r>
            <a:endParaRPr lang="en-US" sz="2400" dirty="0"/>
          </a:p>
        </p:txBody>
      </p:sp>
      <p:sp>
        <p:nvSpPr>
          <p:cNvPr id="3" name="Content Placeholder 2"/>
          <p:cNvSpPr>
            <a:spLocks noGrp="1"/>
          </p:cNvSpPr>
          <p:nvPr>
            <p:ph idx="1"/>
          </p:nvPr>
        </p:nvSpPr>
        <p:spPr>
          <a:xfrm>
            <a:off x="457200" y="838200"/>
            <a:ext cx="8229600" cy="4525963"/>
          </a:xfrm>
        </p:spPr>
        <p:txBody>
          <a:bodyPr>
            <a:normAutofit/>
          </a:bodyPr>
          <a:lstStyle/>
          <a:p>
            <a:r>
              <a:rPr lang="hi-IN" sz="1800" dirty="0" smtClean="0"/>
              <a:t>पेंशन फॉर्म सुरक्षित करने के पश्चात सुरक्षित किये गए प्रकरण में क्लिक करे, सूचि प्रदर्शित होगी</a:t>
            </a:r>
          </a:p>
        </p:txBody>
      </p:sp>
      <p:pic>
        <p:nvPicPr>
          <p:cNvPr id="3076" name="Picture 4"/>
          <p:cNvPicPr>
            <a:picLocks noChangeAspect="1" noChangeArrowheads="1"/>
          </p:cNvPicPr>
          <p:nvPr/>
        </p:nvPicPr>
        <p:blipFill>
          <a:blip r:embed="rId2"/>
          <a:srcRect/>
          <a:stretch>
            <a:fillRect/>
          </a:stretch>
        </p:blipFill>
        <p:spPr bwMode="auto">
          <a:xfrm>
            <a:off x="457200" y="1752600"/>
            <a:ext cx="8229600" cy="1323975"/>
          </a:xfrm>
          <a:prstGeom prst="rect">
            <a:avLst/>
          </a:prstGeom>
          <a:noFill/>
          <a:ln w="9525">
            <a:noFill/>
            <a:miter lim="800000"/>
            <a:headEnd/>
            <a:tailEnd/>
          </a:ln>
          <a:effectLst/>
        </p:spPr>
      </p:pic>
      <p:pic>
        <p:nvPicPr>
          <p:cNvPr id="3077" name="Picture 5"/>
          <p:cNvPicPr>
            <a:picLocks noChangeAspect="1" noChangeArrowheads="1"/>
          </p:cNvPicPr>
          <p:nvPr/>
        </p:nvPicPr>
        <p:blipFill>
          <a:blip r:embed="rId3"/>
          <a:srcRect/>
          <a:stretch>
            <a:fillRect/>
          </a:stretch>
        </p:blipFill>
        <p:spPr bwMode="auto">
          <a:xfrm>
            <a:off x="457200" y="3048000"/>
            <a:ext cx="8153400" cy="1162050"/>
          </a:xfrm>
          <a:prstGeom prst="rect">
            <a:avLst/>
          </a:prstGeom>
          <a:noFill/>
          <a:ln w="9525">
            <a:noFill/>
            <a:miter lim="800000"/>
            <a:headEnd/>
            <a:tailEnd/>
          </a:ln>
          <a:effectLst/>
        </p:spPr>
      </p:pic>
      <p:sp>
        <p:nvSpPr>
          <p:cNvPr id="9" name="TextBox 8"/>
          <p:cNvSpPr txBox="1"/>
          <p:nvPr/>
        </p:nvSpPr>
        <p:spPr>
          <a:xfrm>
            <a:off x="990600" y="3059668"/>
            <a:ext cx="1676400" cy="369332"/>
          </a:xfrm>
          <a:prstGeom prst="rect">
            <a:avLst/>
          </a:prstGeom>
          <a:noFill/>
        </p:spPr>
        <p:txBody>
          <a:bodyPr wrap="square" rtlCol="0">
            <a:spAutoFit/>
          </a:bodyPr>
          <a:lstStyle/>
          <a:p>
            <a:r>
              <a:rPr lang="hi-IN" dirty="0" smtClean="0">
                <a:solidFill>
                  <a:srgbClr val="FF0000"/>
                </a:solidFill>
              </a:rPr>
              <a:t>सूचि</a:t>
            </a:r>
            <a:endParaRPr lang="en-US" dirty="0">
              <a:solidFill>
                <a:srgbClr val="FF0000"/>
              </a:solidFill>
            </a:endParaRPr>
          </a:p>
        </p:txBody>
      </p:sp>
      <p:pic>
        <p:nvPicPr>
          <p:cNvPr id="3078" name="Picture 6"/>
          <p:cNvPicPr>
            <a:picLocks noChangeAspect="1" noChangeArrowheads="1"/>
          </p:cNvPicPr>
          <p:nvPr/>
        </p:nvPicPr>
        <p:blipFill>
          <a:blip r:embed="rId4"/>
          <a:srcRect/>
          <a:stretch>
            <a:fillRect/>
          </a:stretch>
        </p:blipFill>
        <p:spPr bwMode="auto">
          <a:xfrm>
            <a:off x="2514600" y="4191000"/>
            <a:ext cx="4473146" cy="457200"/>
          </a:xfrm>
          <a:prstGeom prst="rect">
            <a:avLst/>
          </a:prstGeom>
          <a:noFill/>
          <a:ln w="9525">
            <a:noFill/>
            <a:miter lim="800000"/>
            <a:headEnd/>
            <a:tailEnd/>
          </a:ln>
          <a:effectLst/>
        </p:spPr>
      </p:pic>
      <p:sp>
        <p:nvSpPr>
          <p:cNvPr id="11" name="Rectangle 10"/>
          <p:cNvSpPr/>
          <p:nvPr/>
        </p:nvSpPr>
        <p:spPr>
          <a:xfrm>
            <a:off x="228600" y="5105400"/>
            <a:ext cx="1600200" cy="1371600"/>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hi-IN" sz="1600" dirty="0" smtClean="0"/>
              <a:t>पुनः देखने हेतु या परिवर्तन करने हेतु यहाँ  क्लिक किया जा सकता है</a:t>
            </a:r>
            <a:endParaRPr lang="en-US" sz="1600" dirty="0"/>
          </a:p>
        </p:txBody>
      </p:sp>
      <p:cxnSp>
        <p:nvCxnSpPr>
          <p:cNvPr id="13" name="Elbow Connector 12"/>
          <p:cNvCxnSpPr>
            <a:stCxn id="11" idx="0"/>
            <a:endCxn id="3078" idx="1"/>
          </p:cNvCxnSpPr>
          <p:nvPr/>
        </p:nvCxnSpPr>
        <p:spPr>
          <a:xfrm rot="5400000" flipH="1" flipV="1">
            <a:off x="1428750" y="4019550"/>
            <a:ext cx="685800" cy="1485900"/>
          </a:xfrm>
          <a:prstGeom prst="bentConnector2">
            <a:avLst/>
          </a:prstGeom>
          <a:ln>
            <a:tailEnd type="arrow"/>
          </a:ln>
        </p:spPr>
        <p:style>
          <a:lnRef idx="1">
            <a:schemeClr val="accent1"/>
          </a:lnRef>
          <a:fillRef idx="0">
            <a:schemeClr val="accent1"/>
          </a:fillRef>
          <a:effectRef idx="0">
            <a:schemeClr val="accent1"/>
          </a:effectRef>
          <a:fontRef idx="minor">
            <a:schemeClr val="tx1"/>
          </a:fontRef>
        </p:style>
      </p:cxnSp>
      <p:sp>
        <p:nvSpPr>
          <p:cNvPr id="15" name="Rectangle 14"/>
          <p:cNvSpPr/>
          <p:nvPr/>
        </p:nvSpPr>
        <p:spPr>
          <a:xfrm>
            <a:off x="1981200" y="5105400"/>
            <a:ext cx="2514600" cy="1371600"/>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hi-IN" sz="1600" dirty="0" smtClean="0"/>
              <a:t>सेवा पुस्तिका पेंशन फॉर्म सहित </a:t>
            </a:r>
            <a:r>
              <a:rPr lang="en-US" sz="1600" dirty="0" smtClean="0"/>
              <a:t>Dispatch</a:t>
            </a:r>
            <a:r>
              <a:rPr lang="hi-IN" sz="1600" dirty="0" smtClean="0"/>
              <a:t> करे तथा प्रदर्शित बॉक्स अनुसार </a:t>
            </a:r>
            <a:r>
              <a:rPr lang="en-US" sz="1600" dirty="0" smtClean="0"/>
              <a:t>Dispatch No</a:t>
            </a:r>
            <a:r>
              <a:rPr lang="hi-IN" sz="1600" dirty="0" smtClean="0"/>
              <a:t>,</a:t>
            </a:r>
            <a:r>
              <a:rPr lang="en-US" sz="1600" dirty="0" smtClean="0"/>
              <a:t> Dispatch Date</a:t>
            </a:r>
            <a:r>
              <a:rPr lang="hi-IN" sz="1600" dirty="0" smtClean="0"/>
              <a:t>,</a:t>
            </a:r>
            <a:r>
              <a:rPr lang="en-IN" sz="1600" dirty="0" smtClean="0"/>
              <a:t> Transport Mode</a:t>
            </a:r>
            <a:r>
              <a:rPr lang="hi-IN" sz="1600" dirty="0" smtClean="0"/>
              <a:t> भरे </a:t>
            </a:r>
            <a:endParaRPr lang="en-US" sz="1600" dirty="0"/>
          </a:p>
        </p:txBody>
      </p:sp>
      <p:cxnSp>
        <p:nvCxnSpPr>
          <p:cNvPr id="17" name="Elbow Connector 16"/>
          <p:cNvCxnSpPr>
            <a:stCxn id="15" idx="0"/>
            <a:endCxn id="3078" idx="2"/>
          </p:cNvCxnSpPr>
          <p:nvPr/>
        </p:nvCxnSpPr>
        <p:spPr>
          <a:xfrm rot="5400000" flipH="1" flipV="1">
            <a:off x="3766236" y="4120464"/>
            <a:ext cx="457200" cy="1512673"/>
          </a:xfrm>
          <a:prstGeom prst="bent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pic>
        <p:nvPicPr>
          <p:cNvPr id="1026" name="Picture 2"/>
          <p:cNvPicPr>
            <a:picLocks noChangeAspect="1" noChangeArrowheads="1"/>
          </p:cNvPicPr>
          <p:nvPr/>
        </p:nvPicPr>
        <p:blipFill>
          <a:blip r:embed="rId5"/>
          <a:srcRect/>
          <a:stretch>
            <a:fillRect/>
          </a:stretch>
        </p:blipFill>
        <p:spPr bwMode="auto">
          <a:xfrm>
            <a:off x="4572000" y="4953000"/>
            <a:ext cx="2289829" cy="1752600"/>
          </a:xfrm>
          <a:prstGeom prst="rect">
            <a:avLst/>
          </a:prstGeom>
          <a:noFill/>
          <a:ln w="9525">
            <a:noFill/>
            <a:miter lim="800000"/>
            <a:headEnd/>
            <a:tailEnd/>
          </a:ln>
          <a:effectLst/>
        </p:spPr>
      </p:pic>
      <p:sp>
        <p:nvSpPr>
          <p:cNvPr id="20" name="Rectangle 19"/>
          <p:cNvSpPr/>
          <p:nvPr/>
        </p:nvSpPr>
        <p:spPr>
          <a:xfrm>
            <a:off x="7010400" y="5029200"/>
            <a:ext cx="1981200" cy="1447800"/>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hi-IN" dirty="0" smtClean="0"/>
              <a:t>बॉक्स में </a:t>
            </a:r>
            <a:r>
              <a:rPr lang="en-US" dirty="0" smtClean="0"/>
              <a:t>entry</a:t>
            </a:r>
            <a:r>
              <a:rPr lang="hi-IN" dirty="0" smtClean="0"/>
              <a:t> के पश्चात </a:t>
            </a:r>
            <a:r>
              <a:rPr lang="en-US" dirty="0" smtClean="0"/>
              <a:t>Send to JD</a:t>
            </a:r>
            <a:r>
              <a:rPr lang="hi-IN" dirty="0" smtClean="0"/>
              <a:t> पर क्लिक करे.</a:t>
            </a:r>
            <a:endParaRPr lang="en-US" dirty="0"/>
          </a:p>
        </p:txBody>
      </p:sp>
      <p:cxnSp>
        <p:nvCxnSpPr>
          <p:cNvPr id="27" name="Elbow Connector 26"/>
          <p:cNvCxnSpPr>
            <a:stCxn id="20" idx="0"/>
            <a:endCxn id="3078" idx="3"/>
          </p:cNvCxnSpPr>
          <p:nvPr/>
        </p:nvCxnSpPr>
        <p:spPr>
          <a:xfrm rot="16200000" flipV="1">
            <a:off x="7189573" y="4217773"/>
            <a:ext cx="609600" cy="1013254"/>
          </a:xfrm>
          <a:prstGeom prst="bentConnector2">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3562"/>
          </a:xfrm>
        </p:spPr>
        <p:txBody>
          <a:bodyPr>
            <a:normAutofit/>
          </a:bodyPr>
          <a:lstStyle/>
          <a:p>
            <a:r>
              <a:rPr lang="hi-IN" sz="2400" dirty="0" smtClean="0"/>
              <a:t>पेंशन प्रपत्र सेट</a:t>
            </a:r>
            <a:endParaRPr lang="en-US" sz="2400" dirty="0"/>
          </a:p>
        </p:txBody>
      </p:sp>
      <p:sp>
        <p:nvSpPr>
          <p:cNvPr id="3" name="Content Placeholder 2"/>
          <p:cNvSpPr>
            <a:spLocks noGrp="1"/>
          </p:cNvSpPr>
          <p:nvPr>
            <p:ph idx="1"/>
          </p:nvPr>
        </p:nvSpPr>
        <p:spPr>
          <a:xfrm>
            <a:off x="457200" y="3352800"/>
            <a:ext cx="8229600" cy="3048000"/>
          </a:xfrm>
        </p:spPr>
        <p:txBody>
          <a:bodyPr>
            <a:normAutofit/>
          </a:bodyPr>
          <a:lstStyle/>
          <a:p>
            <a:r>
              <a:rPr lang="hi-IN" sz="1800" dirty="0" smtClean="0"/>
              <a:t>सुरक्षित किये गए प्रकरणों में से जिनका पेंशन प्रपत्र सेट संभागीय सयुक्त संचालक को प्रेषित किया जाना है  </a:t>
            </a:r>
            <a:r>
              <a:rPr lang="en-US" sz="1800" dirty="0" smtClean="0"/>
              <a:t>Dropdown </a:t>
            </a:r>
            <a:r>
              <a:rPr lang="hi-IN" sz="1800" dirty="0" smtClean="0"/>
              <a:t>से </a:t>
            </a:r>
            <a:r>
              <a:rPr lang="en-US" sz="1800" dirty="0" smtClean="0"/>
              <a:t>Employee Code</a:t>
            </a:r>
            <a:r>
              <a:rPr lang="hi-IN" sz="1800" dirty="0" smtClean="0"/>
              <a:t> सेलेक्ट करे तथा       पर क्लिक करें तथा प्रिंट करें.</a:t>
            </a:r>
          </a:p>
          <a:p>
            <a:r>
              <a:rPr lang="hi-IN" sz="1800" dirty="0" smtClean="0"/>
              <a:t>पेंशन प्रपत्र सेट में यथा स्थान कार्यालय प्रमुख तथा पेंशनर का अनिवार्यतः हस्ताक्षर किया जाना है</a:t>
            </a:r>
          </a:p>
          <a:p>
            <a:r>
              <a:rPr lang="hi-IN" sz="1800" dirty="0" smtClean="0"/>
              <a:t>पुनरीक्षित पेंशन फॉर्म में भी इसी तरह पेंशन प्रपत्र सेट प्रिंट कर हस्ताक्षर किया जाना है </a:t>
            </a:r>
          </a:p>
        </p:txBody>
      </p:sp>
      <p:pic>
        <p:nvPicPr>
          <p:cNvPr id="2050" name="Picture 2"/>
          <p:cNvPicPr>
            <a:picLocks noChangeAspect="1" noChangeArrowheads="1"/>
          </p:cNvPicPr>
          <p:nvPr/>
        </p:nvPicPr>
        <p:blipFill>
          <a:blip r:embed="rId2"/>
          <a:srcRect/>
          <a:stretch>
            <a:fillRect/>
          </a:stretch>
        </p:blipFill>
        <p:spPr bwMode="auto">
          <a:xfrm>
            <a:off x="1733550" y="885825"/>
            <a:ext cx="4591050" cy="2162175"/>
          </a:xfrm>
          <a:prstGeom prst="rect">
            <a:avLst/>
          </a:prstGeom>
          <a:noFill/>
          <a:ln w="9525">
            <a:noFill/>
            <a:miter lim="800000"/>
            <a:headEnd/>
            <a:tailEnd/>
          </a:ln>
          <a:effectLst/>
        </p:spPr>
      </p:pic>
      <p:cxnSp>
        <p:nvCxnSpPr>
          <p:cNvPr id="6" name="Straight Arrow Connector 5"/>
          <p:cNvCxnSpPr/>
          <p:nvPr/>
        </p:nvCxnSpPr>
        <p:spPr>
          <a:xfrm rot="5400000" flipH="1" flipV="1">
            <a:off x="3162299" y="3009900"/>
            <a:ext cx="1524000" cy="762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pic>
        <p:nvPicPr>
          <p:cNvPr id="2051" name="Picture 3"/>
          <p:cNvPicPr>
            <a:picLocks noChangeAspect="1" noChangeArrowheads="1"/>
          </p:cNvPicPr>
          <p:nvPr/>
        </p:nvPicPr>
        <p:blipFill>
          <a:blip r:embed="rId3"/>
          <a:srcRect/>
          <a:stretch>
            <a:fillRect/>
          </a:stretch>
        </p:blipFill>
        <p:spPr bwMode="auto">
          <a:xfrm>
            <a:off x="7772400" y="3657600"/>
            <a:ext cx="619125" cy="371475"/>
          </a:xfrm>
          <a:prstGeom prst="rect">
            <a:avLst/>
          </a:prstGeom>
          <a:noFill/>
          <a:ln w="9525">
            <a:noFill/>
            <a:miter lim="800000"/>
            <a:headEnd/>
            <a:tailEnd/>
          </a:ln>
          <a:effectLst/>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868362"/>
          </a:xfrm>
        </p:spPr>
        <p:txBody>
          <a:bodyPr>
            <a:normAutofit/>
          </a:bodyPr>
          <a:lstStyle/>
          <a:p>
            <a:r>
              <a:rPr lang="hi-IN" sz="2400" dirty="0" smtClean="0"/>
              <a:t>आवश्यक दस्तावेज/अभिलेख अपलोड करने</a:t>
            </a:r>
            <a:r>
              <a:rPr lang="en-US" sz="2400" dirty="0" smtClean="0"/>
              <a:t> </a:t>
            </a:r>
            <a:r>
              <a:rPr lang="hi-IN" sz="2400" dirty="0" smtClean="0"/>
              <a:t>हेतु निर्देश</a:t>
            </a:r>
            <a:endParaRPr lang="en-US" sz="2400" dirty="0"/>
          </a:p>
        </p:txBody>
      </p:sp>
      <p:pic>
        <p:nvPicPr>
          <p:cNvPr id="5" name="Content Placeholder 6"/>
          <p:cNvPicPr>
            <a:picLocks noGrp="1"/>
          </p:cNvPicPr>
          <p:nvPr>
            <p:ph idx="1"/>
          </p:nvPr>
        </p:nvPicPr>
        <p:blipFill>
          <a:blip r:embed="rId2"/>
          <a:srcRect/>
          <a:stretch>
            <a:fillRect/>
          </a:stretch>
        </p:blipFill>
        <p:spPr bwMode="auto">
          <a:xfrm>
            <a:off x="609600" y="1066800"/>
            <a:ext cx="8050085" cy="5638800"/>
          </a:xfrm>
          <a:prstGeom prst="rect">
            <a:avLst/>
          </a:prstGeom>
          <a:ln>
            <a:headEnd/>
            <a:tailEnd/>
          </a:ln>
        </p:spPr>
        <p:style>
          <a:lnRef idx="2">
            <a:schemeClr val="accent1"/>
          </a:lnRef>
          <a:fillRef idx="1">
            <a:schemeClr val="lt1"/>
          </a:fillRef>
          <a:effectRef idx="0">
            <a:schemeClr val="accent1"/>
          </a:effectRef>
          <a:fontRef idx="minor">
            <a:schemeClr val="dk1"/>
          </a:fontRef>
        </p:style>
      </p:pic>
      <p:sp>
        <p:nvSpPr>
          <p:cNvPr id="6" name="TextBox 5"/>
          <p:cNvSpPr txBox="1"/>
          <p:nvPr/>
        </p:nvSpPr>
        <p:spPr>
          <a:xfrm>
            <a:off x="5943600" y="914400"/>
            <a:ext cx="2514600" cy="1477328"/>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hi-IN" dirty="0" smtClean="0">
                <a:solidFill>
                  <a:srgbClr val="FF0000"/>
                </a:solidFill>
              </a:rPr>
              <a:t>निर्धारित प्रारूप </a:t>
            </a:r>
            <a:r>
              <a:rPr lang="en-US" dirty="0" smtClean="0">
                <a:solidFill>
                  <a:srgbClr val="FF0000"/>
                </a:solidFill>
              </a:rPr>
              <a:t>DOWNLOAD </a:t>
            </a:r>
            <a:r>
              <a:rPr lang="hi-IN" dirty="0" smtClean="0">
                <a:solidFill>
                  <a:srgbClr val="FF0000"/>
                </a:solidFill>
              </a:rPr>
              <a:t>करने के लिए यहाँ क्लिक करें, एक </a:t>
            </a:r>
            <a:r>
              <a:rPr lang="en-US" dirty="0" smtClean="0">
                <a:solidFill>
                  <a:srgbClr val="FF0000"/>
                </a:solidFill>
              </a:rPr>
              <a:t>PDF</a:t>
            </a:r>
            <a:r>
              <a:rPr lang="hi-IN" dirty="0" smtClean="0">
                <a:solidFill>
                  <a:srgbClr val="FF0000"/>
                </a:solidFill>
              </a:rPr>
              <a:t> फाइल </a:t>
            </a:r>
            <a:r>
              <a:rPr lang="en-US" dirty="0" smtClean="0">
                <a:solidFill>
                  <a:srgbClr val="FF0000"/>
                </a:solidFill>
              </a:rPr>
              <a:t>DOWNLOAD </a:t>
            </a:r>
            <a:r>
              <a:rPr lang="hi-IN" dirty="0" smtClean="0">
                <a:solidFill>
                  <a:srgbClr val="FF0000"/>
                </a:solidFill>
              </a:rPr>
              <a:t>होगी </a:t>
            </a:r>
            <a:endParaRPr lang="en-US" dirty="0">
              <a:solidFill>
                <a:srgbClr val="FF0000"/>
              </a:solidFill>
            </a:endParaRPr>
          </a:p>
        </p:txBody>
      </p:sp>
      <p:cxnSp>
        <p:nvCxnSpPr>
          <p:cNvPr id="7" name="Straight Arrow Connector 6"/>
          <p:cNvCxnSpPr>
            <a:stCxn id="6" idx="2"/>
          </p:cNvCxnSpPr>
          <p:nvPr/>
        </p:nvCxnSpPr>
        <p:spPr>
          <a:xfrm rot="16200000" flipH="1">
            <a:off x="6853714" y="2738914"/>
            <a:ext cx="884872" cy="190500"/>
          </a:xfrm>
          <a:prstGeom prst="straightConnector1">
            <a:avLst/>
          </a:prstGeom>
          <a:ln>
            <a:tailEnd type="arrow"/>
          </a:ln>
        </p:spPr>
        <p:style>
          <a:lnRef idx="3">
            <a:schemeClr val="accent4"/>
          </a:lnRef>
          <a:fillRef idx="0">
            <a:schemeClr val="accent4"/>
          </a:fillRef>
          <a:effectRef idx="2">
            <a:schemeClr val="accent4"/>
          </a:effectRef>
          <a:fontRef idx="minor">
            <a:schemeClr val="tx1"/>
          </a:fontRef>
        </p:style>
      </p:cxnSp>
      <p:sp>
        <p:nvSpPr>
          <p:cNvPr id="8" name="TextBox 7"/>
          <p:cNvSpPr txBox="1"/>
          <p:nvPr/>
        </p:nvSpPr>
        <p:spPr>
          <a:xfrm>
            <a:off x="7391400" y="4105870"/>
            <a:ext cx="1447800" cy="923330"/>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hi-IN" dirty="0" smtClean="0">
                <a:solidFill>
                  <a:srgbClr val="FF0000"/>
                </a:solidFill>
              </a:rPr>
              <a:t>कृपया इसी प्रारूप का उपयोग करें </a:t>
            </a:r>
            <a:endParaRPr lang="en-US" dirty="0">
              <a:solidFill>
                <a:srgbClr val="FF0000"/>
              </a:solidFill>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3562"/>
          </a:xfrm>
        </p:spPr>
        <p:txBody>
          <a:bodyPr>
            <a:normAutofit/>
          </a:bodyPr>
          <a:lstStyle/>
          <a:p>
            <a:r>
              <a:rPr lang="hi-IN" sz="2400" dirty="0" smtClean="0"/>
              <a:t>आवश्यक दस्तावेज/अभिलेख अपलोड करने</a:t>
            </a:r>
            <a:r>
              <a:rPr lang="en-US" sz="2400" dirty="0" smtClean="0"/>
              <a:t> </a:t>
            </a:r>
            <a:r>
              <a:rPr lang="hi-IN" sz="2400" dirty="0" smtClean="0"/>
              <a:t>हेतु निर्देश</a:t>
            </a:r>
            <a:endParaRPr lang="en-US" sz="2000" dirty="0"/>
          </a:p>
        </p:txBody>
      </p:sp>
      <p:sp>
        <p:nvSpPr>
          <p:cNvPr id="12" name="Title 1"/>
          <p:cNvSpPr txBox="1">
            <a:spLocks/>
          </p:cNvSpPr>
          <p:nvPr/>
        </p:nvSpPr>
        <p:spPr>
          <a:xfrm>
            <a:off x="609600" y="2895600"/>
            <a:ext cx="8153400" cy="1905000"/>
          </a:xfrm>
          <a:prstGeom prst="rect">
            <a:avLst/>
          </a:prstGeom>
        </p:spPr>
        <p:txBody>
          <a:bodyPr vert="horz" lIns="91440" tIns="45720" rIns="91440" bIns="45720" rtlCol="0" anchor="ctr">
            <a:normAutofit lnSpcReduction="10000"/>
          </a:bodyPr>
          <a:lstStyle/>
          <a:p>
            <a:pPr lvl="0">
              <a:spcBef>
                <a:spcPct val="0"/>
              </a:spcBef>
              <a:buFont typeface="Arial" pitchFamily="34" charset="0"/>
              <a:buChar char="•"/>
            </a:pPr>
            <a:r>
              <a:rPr lang="hi-IN" dirty="0" smtClean="0"/>
              <a:t>संयुक्त/एकल अभिप्रमाणित फोट</a:t>
            </a:r>
            <a:r>
              <a:rPr lang="en-US" dirty="0" smtClean="0"/>
              <a:t> :-</a:t>
            </a:r>
            <a:r>
              <a:rPr lang="hi-IN" dirty="0" smtClean="0"/>
              <a:t> निचे दिखाए अनुसार सिर्फ फोटो ही अपलोड किया जाना है</a:t>
            </a:r>
            <a:r>
              <a:rPr lang="en-US" dirty="0" smtClean="0"/>
              <a:t> ,</a:t>
            </a:r>
            <a:r>
              <a:rPr lang="hi-IN" dirty="0" smtClean="0"/>
              <a:t>पेंशनर/परिवार पेंशनर/भविष्य में परिवार पेंशन भोगी का ही फोटो अपलोड करें</a:t>
            </a:r>
            <a:endParaRPr lang="en-US" dirty="0" smtClean="0"/>
          </a:p>
          <a:p>
            <a:pPr lvl="0">
              <a:spcBef>
                <a:spcPct val="0"/>
              </a:spcBef>
              <a:buFont typeface="Arial" pitchFamily="34" charset="0"/>
              <a:buChar char="•"/>
            </a:pPr>
            <a:r>
              <a:rPr lang="en-US" dirty="0" smtClean="0"/>
              <a:t> </a:t>
            </a:r>
            <a:r>
              <a:rPr lang="hi-IN" dirty="0" smtClean="0"/>
              <a:t>असाधारण पेंशन प्रकरणो में परिवार पेंशन भोगी तथा बच्चों का फोटो एक साथ </a:t>
            </a:r>
            <a:r>
              <a:rPr lang="en-US" dirty="0" smtClean="0"/>
              <a:t>  </a:t>
            </a:r>
            <a:r>
              <a:rPr lang="hi-IN" dirty="0" smtClean="0"/>
              <a:t>अपलोड किया जाना है </a:t>
            </a:r>
            <a:r>
              <a:rPr lang="en-US" dirty="0" smtClean="0"/>
              <a:t>(</a:t>
            </a:r>
            <a:r>
              <a:rPr lang="hi-IN" dirty="0" smtClean="0"/>
              <a:t>संयुक्त फोटो जैसे</a:t>
            </a:r>
            <a:r>
              <a:rPr lang="en-US" dirty="0" smtClean="0"/>
              <a:t>)</a:t>
            </a:r>
          </a:p>
          <a:p>
            <a:pPr lvl="0">
              <a:spcBef>
                <a:spcPct val="0"/>
              </a:spcBef>
              <a:buFont typeface="Arial" pitchFamily="34" charset="0"/>
              <a:buChar char="•"/>
            </a:pPr>
            <a:endParaRPr lang="en-US" dirty="0" smtClean="0"/>
          </a:p>
          <a:p>
            <a:pPr lvl="0">
              <a:spcBef>
                <a:spcPct val="0"/>
              </a:spcBef>
              <a:buFont typeface="Arial" pitchFamily="34" charset="0"/>
              <a:buChar char="•"/>
            </a:pPr>
            <a:r>
              <a:rPr lang="hi-IN" dirty="0" smtClean="0"/>
              <a:t>उपादान ग्राही (</a:t>
            </a:r>
            <a:r>
              <a:rPr lang="hi-IN" u="sng" dirty="0" smtClean="0"/>
              <a:t>जो पेंशन के पात्र नहीं है</a:t>
            </a:r>
            <a:r>
              <a:rPr lang="hi-IN" dirty="0" smtClean="0"/>
              <a:t>) का फोटो अपलोड करें</a:t>
            </a:r>
            <a:r>
              <a:rPr lang="en-US" dirty="0" smtClean="0"/>
              <a:t> </a:t>
            </a:r>
            <a:r>
              <a:rPr lang="hi-IN" dirty="0" smtClean="0"/>
              <a:t>:-</a:t>
            </a:r>
            <a:r>
              <a:rPr lang="en-US" dirty="0" smtClean="0"/>
              <a:t> </a:t>
            </a:r>
            <a:r>
              <a:rPr lang="hi-IN" dirty="0" smtClean="0"/>
              <a:t>सिर्फ़ उपादान ही यदि दिया जाना है </a:t>
            </a:r>
            <a:r>
              <a:rPr lang="en-US" dirty="0" smtClean="0"/>
              <a:t>(</a:t>
            </a:r>
            <a:r>
              <a:rPr lang="hi-IN" dirty="0" smtClean="0"/>
              <a:t>एक से अधिक का भी कर सकते हैं</a:t>
            </a:r>
            <a:r>
              <a:rPr lang="en-US" dirty="0" smtClean="0"/>
              <a:t>)</a:t>
            </a:r>
            <a:endParaRPr kumimoji="0" lang="en-US" i="0" u="none" strike="noStrike" kern="1200" cap="none" spc="0" normalizeH="0" baseline="0" noProof="0" dirty="0">
              <a:ln>
                <a:noFill/>
              </a:ln>
              <a:solidFill>
                <a:schemeClr val="tx1"/>
              </a:solidFill>
              <a:effectLst/>
              <a:uLnTx/>
              <a:uFillTx/>
              <a:latin typeface="+mj-lt"/>
              <a:ea typeface="+mj-ea"/>
              <a:cs typeface="+mj-cs"/>
            </a:endParaRPr>
          </a:p>
        </p:txBody>
      </p:sp>
      <p:pic>
        <p:nvPicPr>
          <p:cNvPr id="1027" name="Picture 3" descr="\\10.132.51.108\mysharingfolder\pension_photo\p6.jpeg"/>
          <p:cNvPicPr>
            <a:picLocks noChangeAspect="1" noChangeArrowheads="1"/>
          </p:cNvPicPr>
          <p:nvPr/>
        </p:nvPicPr>
        <p:blipFill>
          <a:blip r:embed="rId2"/>
          <a:srcRect/>
          <a:stretch>
            <a:fillRect/>
          </a:stretch>
        </p:blipFill>
        <p:spPr bwMode="auto">
          <a:xfrm>
            <a:off x="4876800" y="3700462"/>
            <a:ext cx="1524000" cy="414338"/>
          </a:xfrm>
          <a:prstGeom prst="rect">
            <a:avLst/>
          </a:prstGeom>
          <a:noFill/>
        </p:spPr>
      </p:pic>
      <p:pic>
        <p:nvPicPr>
          <p:cNvPr id="1028" name="Picture 4" descr="C:\Users\TREASURY\Downloads\Signature-logo.png"/>
          <p:cNvPicPr>
            <a:picLocks noChangeAspect="1" noChangeArrowheads="1"/>
          </p:cNvPicPr>
          <p:nvPr/>
        </p:nvPicPr>
        <p:blipFill>
          <a:blip r:embed="rId3"/>
          <a:srcRect/>
          <a:stretch>
            <a:fillRect/>
          </a:stretch>
        </p:blipFill>
        <p:spPr bwMode="auto">
          <a:xfrm>
            <a:off x="6705600" y="4876800"/>
            <a:ext cx="1755913" cy="457200"/>
          </a:xfrm>
          <a:prstGeom prst="rect">
            <a:avLst/>
          </a:prstGeom>
          <a:noFill/>
        </p:spPr>
      </p:pic>
      <p:sp>
        <p:nvSpPr>
          <p:cNvPr id="15" name="Title 1"/>
          <p:cNvSpPr txBox="1">
            <a:spLocks/>
          </p:cNvSpPr>
          <p:nvPr/>
        </p:nvSpPr>
        <p:spPr>
          <a:xfrm>
            <a:off x="609600" y="4876800"/>
            <a:ext cx="5562600" cy="685800"/>
          </a:xfrm>
          <a:prstGeom prst="rect">
            <a:avLst/>
          </a:prstGeom>
        </p:spPr>
        <p:txBody>
          <a:bodyPr vert="horz" lIns="91440" tIns="45720" rIns="91440" bIns="45720" rtlCol="0" anchor="ctr">
            <a:normAutofit/>
          </a:bodyPr>
          <a:lstStyle/>
          <a:p>
            <a:pPr lvl="0">
              <a:spcBef>
                <a:spcPct val="0"/>
              </a:spcBef>
              <a:buFont typeface="Arial" pitchFamily="34" charset="0"/>
              <a:buChar char="•"/>
            </a:pPr>
            <a:r>
              <a:rPr lang="hi-IN" dirty="0" smtClean="0"/>
              <a:t>पेंशनर का नमुना हस्ताक्षर</a:t>
            </a:r>
            <a:r>
              <a:rPr lang="en-US" dirty="0" smtClean="0"/>
              <a:t>-</a:t>
            </a:r>
            <a:r>
              <a:rPr lang="hi-IN" dirty="0" smtClean="0"/>
              <a:t>नीचे दिखाए अनुसार मात्र एक हस्ताक्षर अपलोड करे </a:t>
            </a:r>
            <a:endParaRPr lang="en-US" dirty="0" smtClean="0"/>
          </a:p>
          <a:p>
            <a:pPr lvl="0">
              <a:spcBef>
                <a:spcPct val="0"/>
              </a:spcBef>
              <a:buFont typeface="Arial" pitchFamily="34" charset="0"/>
              <a:buChar char="•"/>
            </a:pPr>
            <a:endParaRPr kumimoji="0" lang="en-US" i="0" u="none" strike="noStrike" kern="1200" cap="none" spc="0" normalizeH="0" baseline="0" noProof="0" dirty="0">
              <a:ln>
                <a:noFill/>
              </a:ln>
              <a:solidFill>
                <a:schemeClr val="tx1"/>
              </a:solidFill>
              <a:effectLst/>
              <a:uLnTx/>
              <a:uFillTx/>
              <a:latin typeface="+mj-lt"/>
              <a:ea typeface="+mj-ea"/>
              <a:cs typeface="+mj-cs"/>
            </a:endParaRPr>
          </a:p>
        </p:txBody>
      </p:sp>
      <p:sp>
        <p:nvSpPr>
          <p:cNvPr id="18" name="Title 1"/>
          <p:cNvSpPr txBox="1">
            <a:spLocks/>
          </p:cNvSpPr>
          <p:nvPr/>
        </p:nvSpPr>
        <p:spPr>
          <a:xfrm>
            <a:off x="533400" y="5715000"/>
            <a:ext cx="5181600" cy="1143000"/>
          </a:xfrm>
          <a:prstGeom prst="rect">
            <a:avLst/>
          </a:prstGeom>
        </p:spPr>
        <p:txBody>
          <a:bodyPr vert="horz" lIns="91440" tIns="45720" rIns="91440" bIns="45720" rtlCol="0" anchor="ctr">
            <a:normAutofit/>
          </a:bodyPr>
          <a:lstStyle/>
          <a:p>
            <a:pPr lvl="0">
              <a:spcBef>
                <a:spcPct val="0"/>
              </a:spcBef>
              <a:buFont typeface="Arial" pitchFamily="34" charset="0"/>
              <a:buChar char="•"/>
            </a:pPr>
            <a:r>
              <a:rPr lang="hi-IN" dirty="0" smtClean="0"/>
              <a:t>बायें हाथ की उंगलियों एवं अँगूठे के निशान</a:t>
            </a:r>
            <a:r>
              <a:rPr lang="en-US" dirty="0" smtClean="0"/>
              <a:t>-</a:t>
            </a:r>
            <a:r>
              <a:rPr lang="hi-IN" dirty="0" smtClean="0"/>
              <a:t>दर्शाए अनुसार</a:t>
            </a:r>
            <a:r>
              <a:rPr lang="en-US" dirty="0" smtClean="0"/>
              <a:t> </a:t>
            </a:r>
            <a:r>
              <a:rPr lang="hi-IN" dirty="0" smtClean="0"/>
              <a:t>अपलोड करे </a:t>
            </a:r>
            <a:endParaRPr lang="en-US" dirty="0" smtClean="0"/>
          </a:p>
          <a:p>
            <a:pPr lvl="0">
              <a:spcBef>
                <a:spcPct val="0"/>
              </a:spcBef>
              <a:buFont typeface="Arial" pitchFamily="34" charset="0"/>
              <a:buChar char="•"/>
            </a:pPr>
            <a:endParaRPr kumimoji="0" lang="en-US" i="0" u="none" strike="noStrike" kern="1200" cap="none" spc="0" normalizeH="0" baseline="0" noProof="0" dirty="0">
              <a:ln>
                <a:noFill/>
              </a:ln>
              <a:solidFill>
                <a:schemeClr val="tx1"/>
              </a:solidFill>
              <a:effectLst/>
              <a:uLnTx/>
              <a:uFillTx/>
              <a:latin typeface="+mj-lt"/>
              <a:ea typeface="+mj-ea"/>
              <a:cs typeface="+mj-cs"/>
            </a:endParaRPr>
          </a:p>
        </p:txBody>
      </p:sp>
      <p:pic>
        <p:nvPicPr>
          <p:cNvPr id="1031" name="Picture 7" descr="C:\Users\Public\Pictures\fingers.JPG"/>
          <p:cNvPicPr>
            <a:picLocks noChangeAspect="1" noChangeArrowheads="1"/>
          </p:cNvPicPr>
          <p:nvPr/>
        </p:nvPicPr>
        <p:blipFill>
          <a:blip r:embed="rId4"/>
          <a:srcRect/>
          <a:stretch>
            <a:fillRect/>
          </a:stretch>
        </p:blipFill>
        <p:spPr bwMode="auto">
          <a:xfrm>
            <a:off x="6172200" y="5562600"/>
            <a:ext cx="2286000" cy="1103199"/>
          </a:xfrm>
          <a:prstGeom prst="rect">
            <a:avLst/>
          </a:prstGeom>
          <a:noFill/>
        </p:spPr>
      </p:pic>
      <p:pic>
        <p:nvPicPr>
          <p:cNvPr id="4" name="Picture 3"/>
          <p:cNvPicPr>
            <a:picLocks noChangeAspect="1" noChangeArrowheads="1"/>
          </p:cNvPicPr>
          <p:nvPr/>
        </p:nvPicPr>
        <p:blipFill>
          <a:blip r:embed="rId5"/>
          <a:srcRect/>
          <a:stretch>
            <a:fillRect/>
          </a:stretch>
        </p:blipFill>
        <p:spPr bwMode="auto">
          <a:xfrm>
            <a:off x="228600" y="838200"/>
            <a:ext cx="8669549" cy="1600200"/>
          </a:xfrm>
          <a:prstGeom prst="rect">
            <a:avLst/>
          </a:prstGeom>
          <a:noFill/>
          <a:ln w="9525">
            <a:noFill/>
            <a:miter lim="800000"/>
            <a:headEnd/>
            <a:tailEnd/>
          </a:ln>
          <a:effectLst/>
        </p:spPr>
      </p:pic>
      <p:sp>
        <p:nvSpPr>
          <p:cNvPr id="20" name="Rectangle 19"/>
          <p:cNvSpPr/>
          <p:nvPr/>
        </p:nvSpPr>
        <p:spPr>
          <a:xfrm>
            <a:off x="4953000" y="1524000"/>
            <a:ext cx="1828800" cy="1219200"/>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hi-IN" sz="1500" dirty="0" smtClean="0"/>
              <a:t>कोषालय/संभा. संयुक्त संचालक स्तर पर अपलोड करने हेतु यहाँ क्लिक कर फॉर्म </a:t>
            </a:r>
            <a:r>
              <a:rPr lang="en-US" sz="1500" dirty="0" smtClean="0"/>
              <a:t>Download </a:t>
            </a:r>
            <a:r>
              <a:rPr lang="hi-IN" sz="1500" dirty="0" smtClean="0"/>
              <a:t>करें</a:t>
            </a:r>
            <a:endParaRPr lang="en-US" sz="1500" dirty="0"/>
          </a:p>
        </p:txBody>
      </p:sp>
      <p:cxnSp>
        <p:nvCxnSpPr>
          <p:cNvPr id="22" name="Straight Arrow Connector 21"/>
          <p:cNvCxnSpPr/>
          <p:nvPr/>
        </p:nvCxnSpPr>
        <p:spPr>
          <a:xfrm>
            <a:off x="6858000" y="2133600"/>
            <a:ext cx="609600" cy="158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hi-IN" sz="2000" dirty="0" smtClean="0"/>
              <a:t>आभार</a:t>
            </a:r>
            <a:r>
              <a:rPr lang="en-US" sz="2000" dirty="0" smtClean="0"/>
              <a:t>-</a:t>
            </a:r>
            <a:r>
              <a:rPr lang="hi-IN" sz="2000" dirty="0" smtClean="0"/>
              <a:t>आपकी सेवाओं का मुख्य पृष्ठ </a:t>
            </a:r>
            <a:r>
              <a:rPr lang="en-US" sz="2000" dirty="0" smtClean="0"/>
              <a:t/>
            </a:r>
            <a:br>
              <a:rPr lang="en-US" sz="2000" dirty="0" smtClean="0"/>
            </a:br>
            <a:r>
              <a:rPr lang="hi-IN" sz="2000" dirty="0" smtClean="0"/>
              <a:t>लॉगिन पर क्लिक करें </a:t>
            </a:r>
            <a:endParaRPr lang="en-US" sz="2000" dirty="0"/>
          </a:p>
        </p:txBody>
      </p:sp>
      <p:pic>
        <p:nvPicPr>
          <p:cNvPr id="3074" name="Picture 2"/>
          <p:cNvPicPr>
            <a:picLocks noGrp="1" noChangeAspect="1" noChangeArrowheads="1"/>
          </p:cNvPicPr>
          <p:nvPr>
            <p:ph idx="1"/>
          </p:nvPr>
        </p:nvPicPr>
        <p:blipFill>
          <a:blip r:embed="rId2"/>
          <a:srcRect/>
          <a:stretch>
            <a:fillRect/>
          </a:stretch>
        </p:blipFill>
        <p:spPr bwMode="auto">
          <a:xfrm>
            <a:off x="762000" y="1524000"/>
            <a:ext cx="7696200" cy="4525963"/>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4" name="Content Placeholder 15" descr="attahment.JPG"/>
          <p:cNvPicPr>
            <a:picLocks noChangeAspect="1"/>
          </p:cNvPicPr>
          <p:nvPr/>
        </p:nvPicPr>
        <p:blipFill>
          <a:blip r:embed="rId2"/>
          <a:stretch>
            <a:fillRect/>
          </a:stretch>
        </p:blipFill>
        <p:spPr>
          <a:xfrm>
            <a:off x="0" y="0"/>
            <a:ext cx="8686800" cy="6553200"/>
          </a:xfrm>
          <a:prstGeom prst="rect">
            <a:avLst/>
          </a:prstGeom>
        </p:spPr>
      </p:pic>
      <p:pic>
        <p:nvPicPr>
          <p:cNvPr id="6" name="Picture 3" descr="\\10.132.51.108\mysharingfolder\pension_photo\p6.jpeg"/>
          <p:cNvPicPr>
            <a:picLocks noChangeAspect="1" noChangeArrowheads="1"/>
          </p:cNvPicPr>
          <p:nvPr/>
        </p:nvPicPr>
        <p:blipFill>
          <a:blip r:embed="rId3"/>
          <a:srcRect/>
          <a:stretch>
            <a:fillRect/>
          </a:stretch>
        </p:blipFill>
        <p:spPr bwMode="auto">
          <a:xfrm>
            <a:off x="2819400" y="762000"/>
            <a:ext cx="1066800" cy="592667"/>
          </a:xfrm>
          <a:prstGeom prst="rect">
            <a:avLst/>
          </a:prstGeom>
          <a:noFill/>
        </p:spPr>
      </p:pic>
      <p:pic>
        <p:nvPicPr>
          <p:cNvPr id="11" name="Picture 7" descr="C:\Users\Public\Pictures\fingers.JPG"/>
          <p:cNvPicPr>
            <a:picLocks noChangeAspect="1" noChangeArrowheads="1"/>
          </p:cNvPicPr>
          <p:nvPr/>
        </p:nvPicPr>
        <p:blipFill>
          <a:blip r:embed="rId4" cstate="print"/>
          <a:srcRect/>
          <a:stretch>
            <a:fillRect/>
          </a:stretch>
        </p:blipFill>
        <p:spPr bwMode="auto">
          <a:xfrm>
            <a:off x="2514600" y="2590800"/>
            <a:ext cx="1714497" cy="457200"/>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12" name="Picture 4" descr="C:\Users\TREASURY\Downloads\Signature-logo.png"/>
          <p:cNvPicPr>
            <a:picLocks noChangeAspect="1" noChangeArrowheads="1"/>
          </p:cNvPicPr>
          <p:nvPr/>
        </p:nvPicPr>
        <p:blipFill>
          <a:blip r:embed="rId5"/>
          <a:srcRect/>
          <a:stretch>
            <a:fillRect/>
          </a:stretch>
        </p:blipFill>
        <p:spPr bwMode="auto">
          <a:xfrm>
            <a:off x="2971800" y="1981200"/>
            <a:ext cx="1097446" cy="381000"/>
          </a:xfrm>
          <a:prstGeom prst="rect">
            <a:avLst/>
          </a:prstGeom>
          <a:noFill/>
        </p:spPr>
      </p:pic>
      <p:sp>
        <p:nvSpPr>
          <p:cNvPr id="13" name="TextBox 12"/>
          <p:cNvSpPr txBox="1"/>
          <p:nvPr/>
        </p:nvSpPr>
        <p:spPr>
          <a:xfrm>
            <a:off x="0" y="4340423"/>
            <a:ext cx="7086600" cy="307777"/>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hi-IN" sz="1400" dirty="0" smtClean="0">
                <a:solidFill>
                  <a:schemeClr val="accent2"/>
                </a:solidFill>
              </a:rPr>
              <a:t>वर्तमान ऊँचाई एवं केवल एक पहचान चिन्ह</a:t>
            </a:r>
            <a:r>
              <a:rPr lang="en-US" sz="1400" dirty="0" smtClean="0">
                <a:solidFill>
                  <a:schemeClr val="accent2"/>
                </a:solidFill>
              </a:rPr>
              <a:t> </a:t>
            </a:r>
            <a:r>
              <a:rPr lang="hi-IN" sz="1400" dirty="0" smtClean="0">
                <a:solidFill>
                  <a:schemeClr val="accent2"/>
                </a:solidFill>
              </a:rPr>
              <a:t>ही अपलोड करे</a:t>
            </a:r>
            <a:r>
              <a:rPr lang="hi-IN" sz="1400" dirty="0" smtClean="0"/>
              <a:t> </a:t>
            </a:r>
            <a:endParaRPr lang="en-US" sz="1400" dirty="0"/>
          </a:p>
        </p:txBody>
      </p:sp>
      <p:sp>
        <p:nvSpPr>
          <p:cNvPr id="14" name="TextBox 13"/>
          <p:cNvSpPr txBox="1"/>
          <p:nvPr/>
        </p:nvSpPr>
        <p:spPr>
          <a:xfrm>
            <a:off x="228600" y="4876800"/>
            <a:ext cx="7696200" cy="369332"/>
          </a:xfrm>
          <a:prstGeom prst="rect">
            <a:avLst/>
          </a:prstGeom>
          <a:noFill/>
        </p:spPr>
        <p:txBody>
          <a:bodyPr wrap="square" rtlCol="0">
            <a:spAutoFit/>
          </a:bodyPr>
          <a:lstStyle/>
          <a:p>
            <a:r>
              <a:rPr lang="en-US" dirty="0" smtClean="0"/>
              <a:t> </a:t>
            </a:r>
            <a:r>
              <a:rPr lang="hi-IN" dirty="0" smtClean="0">
                <a:solidFill>
                  <a:schemeClr val="accent6">
                    <a:lumMod val="75000"/>
                  </a:schemeClr>
                </a:solidFill>
              </a:rPr>
              <a:t>स्कैन करके अपलोड करे</a:t>
            </a:r>
            <a:r>
              <a:rPr lang="en-US" dirty="0" smtClean="0">
                <a:solidFill>
                  <a:schemeClr val="accent6">
                    <a:lumMod val="75000"/>
                  </a:schemeClr>
                </a:solidFill>
              </a:rPr>
              <a:t> </a:t>
            </a:r>
            <a:r>
              <a:rPr lang="hi-IN" dirty="0" smtClean="0">
                <a:solidFill>
                  <a:schemeClr val="accent6">
                    <a:lumMod val="75000"/>
                  </a:schemeClr>
                </a:solidFill>
              </a:rPr>
              <a:t>तथा सेवा पुस्तिका के साथ संलग्न करें</a:t>
            </a:r>
            <a:endParaRPr lang="en-US" dirty="0">
              <a:solidFill>
                <a:schemeClr val="accent6">
                  <a:lumMod val="75000"/>
                </a:schemeClr>
              </a:solidFill>
            </a:endParaRPr>
          </a:p>
        </p:txBody>
      </p:sp>
      <p:sp>
        <p:nvSpPr>
          <p:cNvPr id="15" name="TextBox 14"/>
          <p:cNvSpPr txBox="1"/>
          <p:nvPr/>
        </p:nvSpPr>
        <p:spPr>
          <a:xfrm>
            <a:off x="228600" y="5715000"/>
            <a:ext cx="8534400" cy="369332"/>
          </a:xfrm>
          <a:prstGeom prst="rect">
            <a:avLst/>
          </a:prstGeom>
          <a:noFill/>
        </p:spPr>
        <p:txBody>
          <a:bodyPr wrap="square" rtlCol="0">
            <a:spAutoFit/>
          </a:bodyPr>
          <a:lstStyle/>
          <a:p>
            <a:endParaRPr lang="en-US" dirty="0"/>
          </a:p>
        </p:txBody>
      </p:sp>
      <p:sp>
        <p:nvSpPr>
          <p:cNvPr id="18" name="TextBox 17"/>
          <p:cNvSpPr txBox="1"/>
          <p:nvPr/>
        </p:nvSpPr>
        <p:spPr>
          <a:xfrm>
            <a:off x="2438400" y="6019800"/>
            <a:ext cx="4343400" cy="369332"/>
          </a:xfrm>
          <a:prstGeom prst="rect">
            <a:avLst/>
          </a:prstGeom>
          <a:noFill/>
        </p:spPr>
        <p:txBody>
          <a:bodyPr wrap="square" rtlCol="0">
            <a:spAutoFit/>
          </a:bodyPr>
          <a:lstStyle/>
          <a:p>
            <a:r>
              <a:rPr lang="hi-IN" dirty="0" smtClean="0"/>
              <a:t>नॉमिनी,या जो लागु हो का भरा जाना है</a:t>
            </a:r>
            <a:endParaRPr 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457200" y="274638"/>
            <a:ext cx="8229600" cy="487362"/>
          </a:xfrm>
        </p:spPr>
        <p:txBody>
          <a:bodyPr>
            <a:normAutofit/>
          </a:bodyPr>
          <a:lstStyle/>
          <a:p>
            <a:r>
              <a:rPr lang="hi-IN" sz="2000" dirty="0" smtClean="0"/>
              <a:t>बैंक पासबुक अपलोड</a:t>
            </a:r>
            <a:endParaRPr lang="en-US" sz="2000" dirty="0"/>
          </a:p>
        </p:txBody>
      </p:sp>
      <p:pic>
        <p:nvPicPr>
          <p:cNvPr id="2051" name="Picture 3" descr="C:\Users\TREASURY\Desktop\pb.jpg"/>
          <p:cNvPicPr>
            <a:picLocks noChangeAspect="1" noChangeArrowheads="1"/>
          </p:cNvPicPr>
          <p:nvPr/>
        </p:nvPicPr>
        <p:blipFill>
          <a:blip r:embed="rId2"/>
          <a:srcRect/>
          <a:stretch>
            <a:fillRect/>
          </a:stretch>
        </p:blipFill>
        <p:spPr bwMode="auto">
          <a:xfrm>
            <a:off x="2362200" y="1600200"/>
            <a:ext cx="4352925" cy="1905000"/>
          </a:xfrm>
          <a:prstGeom prst="rect">
            <a:avLst/>
          </a:prstGeom>
          <a:noFill/>
        </p:spPr>
      </p:pic>
      <p:sp>
        <p:nvSpPr>
          <p:cNvPr id="5" name="TextBox 4"/>
          <p:cNvSpPr txBox="1"/>
          <p:nvPr/>
        </p:nvSpPr>
        <p:spPr>
          <a:xfrm>
            <a:off x="2514600" y="3516868"/>
            <a:ext cx="2057400" cy="369332"/>
          </a:xfrm>
          <a:prstGeom prst="rect">
            <a:avLst/>
          </a:prstGeom>
          <a:noFill/>
        </p:spPr>
        <p:txBody>
          <a:bodyPr wrap="square" rtlCol="0">
            <a:spAutoFit/>
          </a:bodyPr>
          <a:lstStyle/>
          <a:p>
            <a:r>
              <a:rPr lang="hi-IN" dirty="0" smtClean="0"/>
              <a:t>पेंशनर का हस्ताक्षर</a:t>
            </a:r>
            <a:endParaRPr lang="en-US" dirty="0"/>
          </a:p>
        </p:txBody>
      </p:sp>
      <p:sp>
        <p:nvSpPr>
          <p:cNvPr id="6" name="TextBox 5"/>
          <p:cNvSpPr txBox="1"/>
          <p:nvPr/>
        </p:nvSpPr>
        <p:spPr>
          <a:xfrm>
            <a:off x="4800600" y="3505200"/>
            <a:ext cx="2819400" cy="369332"/>
          </a:xfrm>
          <a:prstGeom prst="rect">
            <a:avLst/>
          </a:prstGeom>
          <a:noFill/>
        </p:spPr>
        <p:txBody>
          <a:bodyPr wrap="square" rtlCol="0">
            <a:spAutoFit/>
          </a:bodyPr>
          <a:lstStyle/>
          <a:p>
            <a:r>
              <a:rPr lang="hi-IN" dirty="0" smtClean="0"/>
              <a:t>कार्या</a:t>
            </a:r>
            <a:r>
              <a:rPr lang="en-US" dirty="0" smtClean="0"/>
              <a:t>.</a:t>
            </a:r>
            <a:r>
              <a:rPr lang="hi-IN" dirty="0" smtClean="0"/>
              <a:t> प्रमुख का हस्ताक्षर</a:t>
            </a:r>
            <a:endParaRPr lang="en-US" dirty="0"/>
          </a:p>
        </p:txBody>
      </p:sp>
      <p:sp>
        <p:nvSpPr>
          <p:cNvPr id="7" name="TextBox 6"/>
          <p:cNvSpPr txBox="1"/>
          <p:nvPr/>
        </p:nvSpPr>
        <p:spPr>
          <a:xfrm>
            <a:off x="609600" y="6096000"/>
            <a:ext cx="7696200" cy="646331"/>
          </a:xfrm>
          <a:prstGeom prst="rect">
            <a:avLst/>
          </a:prstGeom>
          <a:noFill/>
        </p:spPr>
        <p:txBody>
          <a:bodyPr wrap="square" rtlCol="0">
            <a:spAutoFit/>
          </a:bodyPr>
          <a:lstStyle/>
          <a:p>
            <a:r>
              <a:rPr lang="en-US" dirty="0" smtClean="0"/>
              <a:t>Note    :</a:t>
            </a:r>
            <a:r>
              <a:rPr lang="hi-IN" dirty="0" smtClean="0"/>
              <a:t> सभी फाइल अपलोड हेतु  </a:t>
            </a:r>
            <a:r>
              <a:rPr lang="en-US" dirty="0" smtClean="0"/>
              <a:t>size</a:t>
            </a:r>
            <a:r>
              <a:rPr lang="hi-IN" dirty="0" smtClean="0"/>
              <a:t> </a:t>
            </a:r>
            <a:r>
              <a:rPr lang="en-US" dirty="0" smtClean="0"/>
              <a:t>40</a:t>
            </a:r>
            <a:r>
              <a:rPr lang="hi-IN" dirty="0" smtClean="0"/>
              <a:t> </a:t>
            </a:r>
            <a:r>
              <a:rPr lang="en-US" dirty="0" smtClean="0"/>
              <a:t>-</a:t>
            </a:r>
            <a:r>
              <a:rPr lang="hi-IN" dirty="0" smtClean="0"/>
              <a:t> </a:t>
            </a:r>
            <a:r>
              <a:rPr lang="en-US" dirty="0" smtClean="0"/>
              <a:t>100 Kb</a:t>
            </a:r>
            <a:r>
              <a:rPr lang="hi-IN" dirty="0" smtClean="0"/>
              <a:t> के मध्य अनिवार्यतः होना चाहिए.</a:t>
            </a:r>
            <a:endParaRPr lang="en-US" dirty="0"/>
          </a:p>
        </p:txBody>
      </p:sp>
      <p:sp>
        <p:nvSpPr>
          <p:cNvPr id="9" name="TextBox 8"/>
          <p:cNvSpPr txBox="1"/>
          <p:nvPr/>
        </p:nvSpPr>
        <p:spPr>
          <a:xfrm>
            <a:off x="609600" y="5410200"/>
            <a:ext cx="7696200" cy="646331"/>
          </a:xfrm>
          <a:prstGeom prst="rect">
            <a:avLst/>
          </a:prstGeom>
          <a:noFill/>
        </p:spPr>
        <p:txBody>
          <a:bodyPr wrap="square" rtlCol="0">
            <a:spAutoFit/>
          </a:bodyPr>
          <a:lstStyle/>
          <a:p>
            <a:r>
              <a:rPr lang="hi-IN" dirty="0" smtClean="0"/>
              <a:t>असाधारण पेंशन प्रकरणों में एक से ज्यादा पेंशन भोगी हैं तो, सभी का पासबुक एक ही फाइल में अपलोड करें</a:t>
            </a:r>
            <a:endParaRPr lang="en-US" dirty="0"/>
          </a:p>
        </p:txBody>
      </p:sp>
      <p:sp>
        <p:nvSpPr>
          <p:cNvPr id="11" name="TextBox 10"/>
          <p:cNvSpPr txBox="1"/>
          <p:nvPr/>
        </p:nvSpPr>
        <p:spPr>
          <a:xfrm>
            <a:off x="457200" y="762000"/>
            <a:ext cx="8229600" cy="1200329"/>
          </a:xfrm>
          <a:prstGeom prst="rect">
            <a:avLst/>
          </a:prstGeom>
          <a:noFill/>
        </p:spPr>
        <p:txBody>
          <a:bodyPr wrap="square" rtlCol="0">
            <a:spAutoFit/>
          </a:bodyPr>
          <a:lstStyle/>
          <a:p>
            <a:r>
              <a:rPr lang="hi-IN" dirty="0" smtClean="0"/>
              <a:t>पेंशन स्वीकृतकर्ता अधिकारी तथा पेंशनर द्वारा सत्यापित बैंक पास बुक की स्पष्ट छायाप्रति (प्रथम पृष्ठ)</a:t>
            </a:r>
            <a:r>
              <a:rPr lang="en-US" dirty="0" smtClean="0"/>
              <a:t> </a:t>
            </a:r>
            <a:r>
              <a:rPr lang="hi-IN" dirty="0" smtClean="0"/>
              <a:t>नीचे दर्शाये अनुसार अपलोड करे</a:t>
            </a:r>
            <a:r>
              <a:rPr lang="en-US" dirty="0" smtClean="0"/>
              <a:t> </a:t>
            </a:r>
            <a:r>
              <a:rPr lang="hi-IN" dirty="0" smtClean="0"/>
              <a:t>तथा सेवा पुस्तिका के साथ संलग्न करें। इस पर पेंशनर का हस्ताक्षर तथा कार्या</a:t>
            </a:r>
            <a:r>
              <a:rPr lang="en-US" dirty="0" smtClean="0"/>
              <a:t>.</a:t>
            </a:r>
            <a:r>
              <a:rPr lang="hi-IN" dirty="0" smtClean="0"/>
              <a:t> प्रमुख का हस्ताक्षर अनिवार्य है</a:t>
            </a:r>
            <a:endParaRPr lang="en-US" dirty="0" smtClean="0"/>
          </a:p>
          <a:p>
            <a:endParaRPr lang="en-US" dirty="0"/>
          </a:p>
        </p:txBody>
      </p:sp>
      <p:sp>
        <p:nvSpPr>
          <p:cNvPr id="12" name="TextBox 11"/>
          <p:cNvSpPr txBox="1"/>
          <p:nvPr/>
        </p:nvSpPr>
        <p:spPr>
          <a:xfrm>
            <a:off x="685800" y="3886200"/>
            <a:ext cx="7696200" cy="1477328"/>
          </a:xfrm>
          <a:prstGeom prst="rect">
            <a:avLst/>
          </a:prstGeom>
          <a:noFill/>
        </p:spPr>
        <p:txBody>
          <a:bodyPr wrap="square" rtlCol="0">
            <a:spAutoFit/>
          </a:bodyPr>
          <a:lstStyle/>
          <a:p>
            <a:pPr algn="just">
              <a:buFont typeface="Arial" charset="0"/>
              <a:buChar char="•"/>
            </a:pPr>
            <a:r>
              <a:rPr lang="hi-IN" dirty="0" smtClean="0">
                <a:solidFill>
                  <a:schemeClr val="accent6">
                    <a:lumMod val="50000"/>
                  </a:schemeClr>
                </a:solidFill>
              </a:rPr>
              <a:t>संयुक्त खाता (</a:t>
            </a:r>
            <a:r>
              <a:rPr lang="en-US" dirty="0" smtClean="0">
                <a:solidFill>
                  <a:schemeClr val="accent6">
                    <a:lumMod val="50000"/>
                  </a:schemeClr>
                </a:solidFill>
              </a:rPr>
              <a:t>Joint Account) </a:t>
            </a:r>
            <a:r>
              <a:rPr lang="hi-IN" dirty="0" smtClean="0">
                <a:solidFill>
                  <a:schemeClr val="accent6">
                    <a:lumMod val="50000"/>
                  </a:schemeClr>
                </a:solidFill>
              </a:rPr>
              <a:t>होने की स्थिति में पेंशन भोगी का नाम पहले तथा पत्नी/पति का नाम उसके बाद होना चाहिए तथा खाता में उल्लेखित नाम और पेंशन फॉर्म में </a:t>
            </a:r>
            <a:r>
              <a:rPr lang="en-US" dirty="0" smtClean="0">
                <a:solidFill>
                  <a:schemeClr val="accent6">
                    <a:lumMod val="50000"/>
                  </a:schemeClr>
                </a:solidFill>
              </a:rPr>
              <a:t>Entry</a:t>
            </a:r>
            <a:r>
              <a:rPr lang="hi-IN" dirty="0" smtClean="0">
                <a:solidFill>
                  <a:schemeClr val="accent6">
                    <a:lumMod val="50000"/>
                  </a:schemeClr>
                </a:solidFill>
              </a:rPr>
              <a:t> किये जाने वाला नाम शब्दशः होना चाहिए।</a:t>
            </a:r>
          </a:p>
          <a:p>
            <a:pPr algn="just">
              <a:buFont typeface="Arial" charset="0"/>
              <a:buChar char="•"/>
            </a:pPr>
            <a:r>
              <a:rPr lang="hi-IN" dirty="0" smtClean="0">
                <a:solidFill>
                  <a:schemeClr val="accent6">
                    <a:lumMod val="50000"/>
                  </a:schemeClr>
                </a:solidFill>
              </a:rPr>
              <a:t>संयुक्त खाता (</a:t>
            </a:r>
            <a:r>
              <a:rPr lang="en-US" dirty="0" smtClean="0">
                <a:solidFill>
                  <a:schemeClr val="accent6">
                    <a:lumMod val="50000"/>
                  </a:schemeClr>
                </a:solidFill>
              </a:rPr>
              <a:t>Joint Account) </a:t>
            </a:r>
            <a:r>
              <a:rPr lang="hi-IN" dirty="0" smtClean="0">
                <a:solidFill>
                  <a:schemeClr val="accent6">
                    <a:lumMod val="50000"/>
                  </a:schemeClr>
                </a:solidFill>
              </a:rPr>
              <a:t>में केवल दो लोगों का ही नाम होना चाहिए (सिर्फ पति एवं पत्नी)।</a:t>
            </a:r>
            <a:endParaRPr lang="en-US" dirty="0">
              <a:solidFill>
                <a:schemeClr val="accent6">
                  <a:lumMod val="50000"/>
                </a:schemeClr>
              </a:solidFill>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p:cNvPicPr>
            <a:picLocks noChangeAspect="1" noChangeArrowheads="1"/>
          </p:cNvPicPr>
          <p:nvPr/>
        </p:nvPicPr>
        <p:blipFill>
          <a:blip r:embed="rId2"/>
          <a:srcRect/>
          <a:stretch>
            <a:fillRect/>
          </a:stretch>
        </p:blipFill>
        <p:spPr bwMode="auto">
          <a:xfrm>
            <a:off x="0" y="1676400"/>
            <a:ext cx="9144000" cy="3924300"/>
          </a:xfrm>
          <a:prstGeom prst="rect">
            <a:avLst/>
          </a:prstGeom>
          <a:noFill/>
          <a:ln w="9525">
            <a:noFill/>
            <a:miter lim="800000"/>
            <a:headEnd/>
            <a:tailEnd/>
          </a:ln>
          <a:effectLst/>
        </p:spPr>
      </p:pic>
      <p:sp>
        <p:nvSpPr>
          <p:cNvPr id="5" name="Title 1"/>
          <p:cNvSpPr txBox="1">
            <a:spLocks/>
          </p:cNvSpPr>
          <p:nvPr/>
        </p:nvSpPr>
        <p:spPr>
          <a:xfrm>
            <a:off x="457200" y="152400"/>
            <a:ext cx="8229600" cy="487362"/>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hi-IN" sz="3200" b="0" i="0" u="none" strike="noStrike" kern="1200" cap="none" spc="0" normalizeH="0" baseline="0" noProof="0" dirty="0" smtClean="0">
                <a:ln>
                  <a:noFill/>
                </a:ln>
                <a:solidFill>
                  <a:schemeClr val="tx1"/>
                </a:solidFill>
                <a:effectLst/>
                <a:uLnTx/>
                <a:uFillTx/>
                <a:latin typeface="+mj-lt"/>
                <a:ea typeface="+mj-ea"/>
                <a:cs typeface="+mj-cs"/>
              </a:rPr>
              <a:t>प्राप्त आपत्ति निराकरण हेतु निर्देश </a:t>
            </a:r>
            <a:endParaRPr kumimoji="0" lang="en-US" sz="3200" b="0" i="0" u="none" strike="noStrike" kern="1200" cap="none" spc="0" normalizeH="0" baseline="0" noProof="0" dirty="0">
              <a:ln>
                <a:noFill/>
              </a:ln>
              <a:solidFill>
                <a:schemeClr val="tx1"/>
              </a:solidFill>
              <a:effectLst/>
              <a:uLnTx/>
              <a:uFillTx/>
              <a:latin typeface="+mj-lt"/>
              <a:ea typeface="+mj-ea"/>
              <a:cs typeface="+mj-cs"/>
            </a:endParaRPr>
          </a:p>
        </p:txBody>
      </p:sp>
      <p:sp>
        <p:nvSpPr>
          <p:cNvPr id="6" name="Content Placeholder 2"/>
          <p:cNvSpPr txBox="1">
            <a:spLocks/>
          </p:cNvSpPr>
          <p:nvPr/>
        </p:nvSpPr>
        <p:spPr>
          <a:xfrm>
            <a:off x="457200" y="762000"/>
            <a:ext cx="8229600" cy="5364163"/>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hi-IN" sz="1800" b="0" i="0" u="none" strike="noStrike" kern="1200" cap="none" spc="0" normalizeH="0" baseline="0" noProof="0" dirty="0" smtClean="0">
                <a:ln>
                  <a:noFill/>
                </a:ln>
                <a:solidFill>
                  <a:schemeClr val="tx1"/>
                </a:solidFill>
                <a:effectLst/>
                <a:uLnTx/>
                <a:uFillTx/>
                <a:latin typeface="+mn-lt"/>
                <a:ea typeface="+mn-ea"/>
                <a:cs typeface="+mn-cs"/>
              </a:rPr>
              <a:t>यदि प्रकरण संभा. सयुंक्त संचालक द्वारा आपत्ति लगायी गयी है तो डीडीओ को यहाँ प्रदर्शित होगा </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hi-IN" sz="1800" b="0" i="0" u="none" strike="noStrike" kern="1200" cap="none" spc="0" normalizeH="0" baseline="0" noProof="0" dirty="0" smtClean="0">
                <a:ln>
                  <a:noFill/>
                </a:ln>
                <a:solidFill>
                  <a:schemeClr val="tx1"/>
                </a:solidFill>
                <a:effectLst/>
                <a:uLnTx/>
                <a:uFillTx/>
                <a:latin typeface="+mn-lt"/>
                <a:ea typeface="+mn-ea"/>
                <a:cs typeface="+mn-cs"/>
              </a:rPr>
              <a:t>प्राप्त आपत्ति पर क्लिक करने के पश्चात विवरण प्रदर्शित होगा.</a:t>
            </a:r>
            <a:endParaRPr kumimoji="0" lang="en-US" sz="1800" b="0" i="0" u="none" strike="noStrike" kern="1200" cap="none" spc="0" normalizeH="0" baseline="0" noProof="0" dirty="0">
              <a:ln>
                <a:noFill/>
              </a:ln>
              <a:solidFill>
                <a:schemeClr val="tx1"/>
              </a:solidFill>
              <a:effectLst/>
              <a:uLnTx/>
              <a:uFillTx/>
              <a:latin typeface="+mn-lt"/>
              <a:ea typeface="+mn-ea"/>
              <a:cs typeface="+mn-cs"/>
            </a:endParaRPr>
          </a:p>
        </p:txBody>
      </p:sp>
      <p:sp>
        <p:nvSpPr>
          <p:cNvPr id="7" name="Rectangle 6"/>
          <p:cNvSpPr/>
          <p:nvPr/>
        </p:nvSpPr>
        <p:spPr>
          <a:xfrm>
            <a:off x="6400800" y="3886200"/>
            <a:ext cx="685800" cy="381000"/>
          </a:xfrm>
          <a:prstGeom prst="rect">
            <a:avLst/>
          </a:prstGeom>
          <a:noFill/>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8" name="Rectangle 7"/>
          <p:cNvSpPr/>
          <p:nvPr/>
        </p:nvSpPr>
        <p:spPr>
          <a:xfrm>
            <a:off x="5638800" y="4495800"/>
            <a:ext cx="2209800" cy="1295400"/>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hi-IN" sz="1600" dirty="0" smtClean="0"/>
              <a:t>कार्यवाही करें पर क्लिक करें, शासकीय सेवक का विस्तृत विवरण फॉर्म प्रदर्शित होगा आवश्कता अनुसार सुधार करें</a:t>
            </a:r>
          </a:p>
        </p:txBody>
      </p:sp>
      <p:cxnSp>
        <p:nvCxnSpPr>
          <p:cNvPr id="9" name="Straight Arrow Connector 8"/>
          <p:cNvCxnSpPr>
            <a:stCxn id="8" idx="0"/>
            <a:endCxn id="7" idx="2"/>
          </p:cNvCxnSpPr>
          <p:nvPr/>
        </p:nvCxnSpPr>
        <p:spPr>
          <a:xfrm rot="5400000" flipH="1" flipV="1">
            <a:off x="6629400" y="4381500"/>
            <a:ext cx="228600" cy="1588"/>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sp>
        <p:nvSpPr>
          <p:cNvPr id="10" name="Rectangle 9"/>
          <p:cNvSpPr/>
          <p:nvPr/>
        </p:nvSpPr>
        <p:spPr>
          <a:xfrm>
            <a:off x="381000" y="4876800"/>
            <a:ext cx="4953000" cy="914400"/>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hi-IN" sz="1600" dirty="0" smtClean="0">
                <a:solidFill>
                  <a:schemeClr val="tx1"/>
                </a:solidFill>
              </a:rPr>
              <a:t>यदि अपलोड सम्बन्धी कोई आपत्ति है तो अपलोड में जा कर निर्देशानुसार पुनः अपलोड करे. पुराना अपलोड फाइल </a:t>
            </a:r>
            <a:r>
              <a:rPr lang="en-US" sz="1600" dirty="0" smtClean="0">
                <a:solidFill>
                  <a:schemeClr val="tx1"/>
                </a:solidFill>
              </a:rPr>
              <a:t>Replace</a:t>
            </a:r>
            <a:r>
              <a:rPr lang="hi-IN" sz="1600" dirty="0" smtClean="0">
                <a:solidFill>
                  <a:schemeClr val="tx1"/>
                </a:solidFill>
              </a:rPr>
              <a:t> हो जायेगा </a:t>
            </a:r>
            <a:endParaRPr lang="en-US" sz="1600" dirty="0">
              <a:solidFill>
                <a:schemeClr val="tx1"/>
              </a:solidFill>
            </a:endParaRPr>
          </a:p>
        </p:txBody>
      </p:sp>
      <p:sp>
        <p:nvSpPr>
          <p:cNvPr id="11" name="Rectangle 10"/>
          <p:cNvSpPr/>
          <p:nvPr/>
        </p:nvSpPr>
        <p:spPr>
          <a:xfrm>
            <a:off x="381000" y="5943600"/>
            <a:ext cx="8382000" cy="685800"/>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hi-IN" dirty="0" smtClean="0"/>
              <a:t>सुधार पश्चात प्रकरण “सुरक्षित किये गए प्रकरण” में प्रदर्शित होगा तत्पश्चात </a:t>
            </a:r>
            <a:r>
              <a:rPr lang="en-US" dirty="0" smtClean="0"/>
              <a:t>Send To JD </a:t>
            </a:r>
            <a:r>
              <a:rPr lang="hi-IN" dirty="0" smtClean="0"/>
              <a:t> पर क्लिक करें</a:t>
            </a:r>
            <a:endParaRPr lang="en-US" dirty="0"/>
          </a:p>
        </p:txBody>
      </p:sp>
      <p:cxnSp>
        <p:nvCxnSpPr>
          <p:cNvPr id="12" name="Elbow Connector 52"/>
          <p:cNvCxnSpPr>
            <a:stCxn id="11" idx="1"/>
          </p:cNvCxnSpPr>
          <p:nvPr/>
        </p:nvCxnSpPr>
        <p:spPr>
          <a:xfrm rot="10800000" flipH="1">
            <a:off x="381000" y="2133600"/>
            <a:ext cx="1600200" cy="4152900"/>
          </a:xfrm>
          <a:prstGeom prst="bentConnector4">
            <a:avLst>
              <a:gd name="adj1" fmla="val -14286"/>
              <a:gd name="adj2" fmla="val 75808"/>
            </a:avLst>
          </a:prstGeom>
          <a:ln>
            <a:tailEnd type="arrow"/>
          </a:ln>
        </p:spPr>
        <p:style>
          <a:lnRef idx="3">
            <a:schemeClr val="accent6"/>
          </a:lnRef>
          <a:fillRef idx="0">
            <a:schemeClr val="accent6"/>
          </a:fillRef>
          <a:effectRef idx="2">
            <a:schemeClr val="accent6"/>
          </a:effectRef>
          <a:fontRef idx="minor">
            <a:schemeClr val="tx1"/>
          </a:fontRef>
        </p:style>
      </p:cxnSp>
      <p:cxnSp>
        <p:nvCxnSpPr>
          <p:cNvPr id="13" name="Elbow Connector 12"/>
          <p:cNvCxnSpPr/>
          <p:nvPr/>
        </p:nvCxnSpPr>
        <p:spPr>
          <a:xfrm>
            <a:off x="2514600" y="1219200"/>
            <a:ext cx="3429000" cy="762000"/>
          </a:xfrm>
          <a:prstGeom prst="bentConnector3">
            <a:avLst>
              <a:gd name="adj1" fmla="val 132051"/>
            </a:avLst>
          </a:prstGeom>
          <a:ln>
            <a:tailEnd type="arrow"/>
          </a:ln>
        </p:spPr>
        <p:style>
          <a:lnRef idx="3">
            <a:schemeClr val="accent6"/>
          </a:lnRef>
          <a:fillRef idx="0">
            <a:schemeClr val="accent6"/>
          </a:fillRef>
          <a:effectRef idx="2">
            <a:schemeClr val="accent6"/>
          </a:effectRef>
          <a:fontRef idx="minor">
            <a:schemeClr val="tx1"/>
          </a:fontRef>
        </p:style>
      </p:cxn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87362"/>
          </a:xfrm>
        </p:spPr>
        <p:txBody>
          <a:bodyPr>
            <a:normAutofit/>
          </a:bodyPr>
          <a:lstStyle/>
          <a:p>
            <a:r>
              <a:rPr lang="hi-IN" sz="2400" cap="all" dirty="0" smtClean="0"/>
              <a:t>वांछित जानकारी </a:t>
            </a:r>
            <a:r>
              <a:rPr lang="hi-IN" sz="2400" dirty="0" smtClean="0"/>
              <a:t>हेतु निर्देश</a:t>
            </a:r>
            <a:endParaRPr lang="en-US" sz="2400" dirty="0"/>
          </a:p>
        </p:txBody>
      </p:sp>
      <p:sp>
        <p:nvSpPr>
          <p:cNvPr id="3" name="Content Placeholder 2"/>
          <p:cNvSpPr>
            <a:spLocks noGrp="1"/>
          </p:cNvSpPr>
          <p:nvPr>
            <p:ph idx="1"/>
          </p:nvPr>
        </p:nvSpPr>
        <p:spPr>
          <a:xfrm>
            <a:off x="457200" y="838200"/>
            <a:ext cx="8229600" cy="5287963"/>
          </a:xfrm>
        </p:spPr>
        <p:txBody>
          <a:bodyPr>
            <a:normAutofit/>
          </a:bodyPr>
          <a:lstStyle/>
          <a:p>
            <a:endParaRPr lang="hi-IN" sz="1800" dirty="0" smtClean="0"/>
          </a:p>
          <a:p>
            <a:endParaRPr lang="hi-IN" sz="1800" dirty="0" smtClean="0"/>
          </a:p>
          <a:p>
            <a:r>
              <a:rPr lang="hi-IN" sz="1800" dirty="0" smtClean="0"/>
              <a:t>संभा. संयुक्त संचालक से  पीपीओ जारी हो जाने के पश्चात कोषालय स्तर पर वांछित जानकारी प्रेषित किया जाना है. जिनकी जानकारी कोषालय को भेजी जानी है उन प्रकरण की सूची प्रदर्शित होगी </a:t>
            </a:r>
          </a:p>
          <a:p>
            <a:endParaRPr lang="hi-IN" sz="1800" dirty="0" smtClean="0"/>
          </a:p>
          <a:p>
            <a:endParaRPr lang="hi-IN" sz="1800" dirty="0" smtClean="0"/>
          </a:p>
          <a:p>
            <a:endParaRPr lang="hi-IN" sz="1800" dirty="0" smtClean="0"/>
          </a:p>
          <a:p>
            <a:endParaRPr lang="hi-IN" sz="1800" dirty="0" smtClean="0"/>
          </a:p>
          <a:p>
            <a:endParaRPr lang="hi-IN" sz="1800" dirty="0" smtClean="0"/>
          </a:p>
          <a:p>
            <a:endParaRPr lang="hi-IN" sz="1800" dirty="0" smtClean="0"/>
          </a:p>
          <a:p>
            <a:endParaRPr lang="hi-IN" sz="1800" dirty="0" smtClean="0"/>
          </a:p>
          <a:p>
            <a:r>
              <a:rPr lang="en-US" sz="1800" dirty="0" smtClean="0"/>
              <a:t>Details</a:t>
            </a:r>
            <a:r>
              <a:rPr lang="hi-IN" sz="1800" dirty="0" smtClean="0"/>
              <a:t> में क्लिक करने के पश्चात “आवश्यक दस्तावेज/अभिलेख अपलोड करें” पेज  प्रदर्शित होगा  तत्पश्चात “कोषालय” हेतु अपलोड किये जाने वाले दस्तावेज/अभिलेख अपलोड करें</a:t>
            </a:r>
          </a:p>
          <a:p>
            <a:r>
              <a:rPr lang="hi-IN" sz="1800" dirty="0" smtClean="0"/>
              <a:t>अन्य दस्तावेज/अभिलेख आवश्यता अनुसार अपलोड करे.</a:t>
            </a:r>
          </a:p>
        </p:txBody>
      </p:sp>
      <p:sp>
        <p:nvSpPr>
          <p:cNvPr id="4" name="TextBox 3"/>
          <p:cNvSpPr txBox="1"/>
          <p:nvPr/>
        </p:nvSpPr>
        <p:spPr>
          <a:xfrm>
            <a:off x="3276600" y="838200"/>
            <a:ext cx="2057400" cy="369332"/>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hi-IN" dirty="0" smtClean="0"/>
              <a:t>कोषालय हेतु</a:t>
            </a:r>
            <a:endParaRPr lang="en-US" dirty="0"/>
          </a:p>
        </p:txBody>
      </p:sp>
      <p:pic>
        <p:nvPicPr>
          <p:cNvPr id="2051" name="Picture 3"/>
          <p:cNvPicPr>
            <a:picLocks noChangeAspect="1" noChangeArrowheads="1"/>
          </p:cNvPicPr>
          <p:nvPr/>
        </p:nvPicPr>
        <p:blipFill>
          <a:blip r:embed="rId2"/>
          <a:srcRect/>
          <a:stretch>
            <a:fillRect/>
          </a:stretch>
        </p:blipFill>
        <p:spPr bwMode="auto">
          <a:xfrm>
            <a:off x="0" y="2362200"/>
            <a:ext cx="9144000" cy="2067800"/>
          </a:xfrm>
          <a:prstGeom prst="rect">
            <a:avLst/>
          </a:prstGeom>
          <a:noFill/>
          <a:ln w="9525">
            <a:noFill/>
            <a:miter lim="800000"/>
            <a:headEnd/>
            <a:tailEnd/>
          </a:ln>
          <a:effectLst/>
        </p:spPr>
      </p:pic>
      <p:cxnSp>
        <p:nvCxnSpPr>
          <p:cNvPr id="8" name="Straight Arrow Connector 7"/>
          <p:cNvCxnSpPr/>
          <p:nvPr/>
        </p:nvCxnSpPr>
        <p:spPr>
          <a:xfrm rot="10800000">
            <a:off x="7772400" y="3581400"/>
            <a:ext cx="533400" cy="1588"/>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pic>
        <p:nvPicPr>
          <p:cNvPr id="2050" name="Picture 2"/>
          <p:cNvPicPr>
            <a:picLocks noChangeAspect="1" noChangeArrowheads="1"/>
          </p:cNvPicPr>
          <p:nvPr/>
        </p:nvPicPr>
        <p:blipFill>
          <a:blip r:embed="rId3"/>
          <a:srcRect/>
          <a:stretch>
            <a:fillRect/>
          </a:stretch>
        </p:blipFill>
        <p:spPr bwMode="auto">
          <a:xfrm>
            <a:off x="685800" y="6019800"/>
            <a:ext cx="7467600" cy="685800"/>
          </a:xfrm>
          <a:prstGeom prst="rect">
            <a:avLst/>
          </a:prstGeom>
          <a:noFill/>
          <a:ln w="9525">
            <a:noFill/>
            <a:miter lim="800000"/>
            <a:headEnd/>
            <a:tailEnd/>
          </a:ln>
          <a:effectLst/>
        </p:spPr>
      </p:pic>
      <p:sp>
        <p:nvSpPr>
          <p:cNvPr id="9" name="Rectangle 8"/>
          <p:cNvSpPr/>
          <p:nvPr/>
        </p:nvSpPr>
        <p:spPr>
          <a:xfrm>
            <a:off x="6477000" y="5334000"/>
            <a:ext cx="1828800" cy="990600"/>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hi-IN" sz="1500" dirty="0" smtClean="0"/>
              <a:t>कोषालय स्तर पर अपलोड करने हेतु यहाँ क्लिक कर फॉर्म </a:t>
            </a:r>
            <a:r>
              <a:rPr lang="en-US" sz="1500" dirty="0" smtClean="0"/>
              <a:t>Download </a:t>
            </a:r>
            <a:r>
              <a:rPr lang="hi-IN" sz="1500" dirty="0" smtClean="0"/>
              <a:t>करें</a:t>
            </a:r>
            <a:endParaRPr lang="en-US" sz="1500"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9762"/>
          </a:xfrm>
        </p:spPr>
        <p:txBody>
          <a:bodyPr>
            <a:normAutofit/>
          </a:bodyPr>
          <a:lstStyle/>
          <a:p>
            <a:r>
              <a:rPr lang="hi-IN" sz="2000" dirty="0" smtClean="0"/>
              <a:t>पुनरीक्षित पेंशन फॉर्म भरने हेतु निर्देश</a:t>
            </a:r>
            <a:endParaRPr lang="en-US" sz="2000" dirty="0"/>
          </a:p>
        </p:txBody>
      </p:sp>
      <p:sp>
        <p:nvSpPr>
          <p:cNvPr id="4" name="Content Placeholder 2"/>
          <p:cNvSpPr>
            <a:spLocks noGrp="1"/>
          </p:cNvSpPr>
          <p:nvPr>
            <p:ph sz="quarter" idx="1"/>
          </p:nvPr>
        </p:nvSpPr>
        <p:spPr>
          <a:xfrm>
            <a:off x="457200" y="914400"/>
            <a:ext cx="8305800" cy="4873752"/>
          </a:xfrm>
        </p:spPr>
        <p:txBody>
          <a:bodyPr>
            <a:noAutofit/>
          </a:bodyPr>
          <a:lstStyle/>
          <a:p>
            <a:r>
              <a:rPr lang="hi-IN" sz="1800" dirty="0" smtClean="0"/>
              <a:t>शासकीय सेवक का पुनरीक्षित फॉर्म भरने के लिए “पुनरीक्षित पेंशन फॉर्म” पर क्लिक करें</a:t>
            </a:r>
          </a:p>
          <a:p>
            <a:endParaRPr lang="hi-IN" sz="1800" dirty="0" smtClean="0"/>
          </a:p>
          <a:p>
            <a:endParaRPr lang="hi-IN" sz="1800" dirty="0" smtClean="0"/>
          </a:p>
          <a:p>
            <a:endParaRPr lang="hi-IN" sz="1800" dirty="0" smtClean="0"/>
          </a:p>
          <a:p>
            <a:endParaRPr lang="hi-IN" sz="1800" dirty="0" smtClean="0"/>
          </a:p>
          <a:p>
            <a:endParaRPr lang="hi-IN" sz="1800" dirty="0" smtClean="0"/>
          </a:p>
          <a:p>
            <a:r>
              <a:rPr lang="hi-IN" sz="1800" dirty="0" smtClean="0"/>
              <a:t>शासकीय सेवक का विवरण देखने के लिए बॉक्स में </a:t>
            </a:r>
            <a:r>
              <a:rPr lang="en-US" sz="1800" dirty="0" smtClean="0"/>
              <a:t>MIR No</a:t>
            </a:r>
            <a:r>
              <a:rPr lang="hi-IN" sz="1800" dirty="0" smtClean="0"/>
              <a:t> भरे तथा </a:t>
            </a:r>
            <a:r>
              <a:rPr lang="en-US" sz="1800" dirty="0" smtClean="0"/>
              <a:t>Show </a:t>
            </a:r>
            <a:r>
              <a:rPr lang="hi-IN" sz="1800" dirty="0" smtClean="0"/>
              <a:t>पर क्लिक करे.</a:t>
            </a:r>
          </a:p>
          <a:p>
            <a:r>
              <a:rPr lang="hi-IN" sz="1800" dirty="0" smtClean="0"/>
              <a:t>शासकीय सेवक का विवरण “शासकीय सेवक का विस्तृत विवरण” पेज में प्रदर्शित होगा.</a:t>
            </a:r>
            <a:endParaRPr lang="en-US" sz="1800" dirty="0" smtClean="0"/>
          </a:p>
          <a:p>
            <a:r>
              <a:rPr lang="hi-IN" sz="1800" dirty="0" smtClean="0"/>
              <a:t>पात्रता में आवश्यकता अनुसार किसी एक का चयन करें.</a:t>
            </a:r>
          </a:p>
          <a:p>
            <a:r>
              <a:rPr lang="hi-IN" sz="1800" dirty="0" smtClean="0"/>
              <a:t>शासकीय सेवक का विवरण आवश्कता अनुसार सुधार करें तथा “सुरक्षित करे” पर क्लिक करें.</a:t>
            </a:r>
          </a:p>
          <a:p>
            <a:r>
              <a:rPr lang="hi-IN" sz="1800" dirty="0" smtClean="0"/>
              <a:t>सुधार पश्चात प्रकरण “सुरक्षित किये गए प्रकरण” में प्रदर्शित होगा तत्पश्चात </a:t>
            </a:r>
            <a:r>
              <a:rPr lang="en-US" sz="1800" dirty="0" smtClean="0"/>
              <a:t>Send To JD </a:t>
            </a:r>
            <a:r>
              <a:rPr lang="hi-IN" sz="1800" dirty="0" smtClean="0"/>
              <a:t> पर क्लिक करें</a:t>
            </a:r>
          </a:p>
          <a:p>
            <a:endParaRPr lang="en-US" sz="1800" dirty="0" smtClean="0"/>
          </a:p>
        </p:txBody>
      </p:sp>
      <p:pic>
        <p:nvPicPr>
          <p:cNvPr id="5" name="Picture 3"/>
          <p:cNvPicPr>
            <a:picLocks noChangeAspect="1" noChangeArrowheads="1"/>
          </p:cNvPicPr>
          <p:nvPr/>
        </p:nvPicPr>
        <p:blipFill>
          <a:blip r:embed="rId2"/>
          <a:srcRect/>
          <a:stretch>
            <a:fillRect/>
          </a:stretch>
        </p:blipFill>
        <p:spPr bwMode="auto">
          <a:xfrm>
            <a:off x="1066800" y="1704975"/>
            <a:ext cx="2309521" cy="1266825"/>
          </a:xfrm>
          <a:prstGeom prst="rect">
            <a:avLst/>
          </a:prstGeom>
          <a:noFill/>
          <a:ln w="9525">
            <a:noFill/>
            <a:miter lim="800000"/>
            <a:headEnd/>
            <a:tailEnd/>
          </a:ln>
          <a:effectLst/>
        </p:spPr>
      </p:pic>
      <p:pic>
        <p:nvPicPr>
          <p:cNvPr id="6" name="Picture 4"/>
          <p:cNvPicPr>
            <a:picLocks noChangeAspect="1" noChangeArrowheads="1"/>
          </p:cNvPicPr>
          <p:nvPr/>
        </p:nvPicPr>
        <p:blipFill>
          <a:blip r:embed="rId3"/>
          <a:srcRect/>
          <a:stretch>
            <a:fillRect/>
          </a:stretch>
        </p:blipFill>
        <p:spPr bwMode="auto">
          <a:xfrm>
            <a:off x="3847032" y="1790700"/>
            <a:ext cx="4163494" cy="1062897"/>
          </a:xfrm>
          <a:prstGeom prst="rect">
            <a:avLst/>
          </a:prstGeom>
          <a:noFill/>
          <a:ln w="9525">
            <a:noFill/>
            <a:miter lim="800000"/>
            <a:headEnd/>
            <a:tailEnd/>
          </a:ln>
          <a:effectLst/>
        </p:spPr>
      </p:pic>
      <p:cxnSp>
        <p:nvCxnSpPr>
          <p:cNvPr id="7" name="Straight Arrow Connector 6"/>
          <p:cNvCxnSpPr/>
          <p:nvPr/>
        </p:nvCxnSpPr>
        <p:spPr>
          <a:xfrm rot="5400000" flipH="1" flipV="1">
            <a:off x="5753103" y="2628901"/>
            <a:ext cx="990599" cy="304802"/>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8" name="Straight Arrow Connector 7"/>
          <p:cNvCxnSpPr/>
          <p:nvPr/>
        </p:nvCxnSpPr>
        <p:spPr>
          <a:xfrm rot="16200000" flipV="1">
            <a:off x="7315200" y="2895600"/>
            <a:ext cx="457201" cy="1524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pic>
        <p:nvPicPr>
          <p:cNvPr id="1026" name="Picture 2"/>
          <p:cNvPicPr>
            <a:picLocks noChangeAspect="1" noChangeArrowheads="1"/>
          </p:cNvPicPr>
          <p:nvPr/>
        </p:nvPicPr>
        <p:blipFill>
          <a:blip r:embed="rId4"/>
          <a:srcRect/>
          <a:stretch>
            <a:fillRect/>
          </a:stretch>
        </p:blipFill>
        <p:spPr bwMode="auto">
          <a:xfrm>
            <a:off x="6572250" y="4114800"/>
            <a:ext cx="971550" cy="590550"/>
          </a:xfrm>
          <a:prstGeom prst="rect">
            <a:avLst/>
          </a:prstGeom>
          <a:noFill/>
          <a:ln w="9525">
            <a:noFill/>
            <a:miter lim="800000"/>
            <a:headEnd/>
            <a:tailEnd/>
          </a:ln>
          <a:effectLst/>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487362"/>
          </a:xfrm>
        </p:spPr>
        <p:txBody>
          <a:bodyPr>
            <a:normAutofit/>
          </a:bodyPr>
          <a:lstStyle/>
          <a:p>
            <a:r>
              <a:rPr lang="hi-IN" sz="2000" dirty="0" smtClean="0"/>
              <a:t>एम्पलाई कोड नहीं है, हेतु पेंशन फॉर्म भरें</a:t>
            </a:r>
            <a:endParaRPr lang="en-US" sz="2000" dirty="0"/>
          </a:p>
        </p:txBody>
      </p:sp>
      <p:sp>
        <p:nvSpPr>
          <p:cNvPr id="3" name="Content Placeholder 2"/>
          <p:cNvSpPr>
            <a:spLocks noGrp="1"/>
          </p:cNvSpPr>
          <p:nvPr>
            <p:ph idx="1"/>
          </p:nvPr>
        </p:nvSpPr>
        <p:spPr>
          <a:xfrm>
            <a:off x="457200" y="685800"/>
            <a:ext cx="8229600" cy="5943600"/>
          </a:xfrm>
        </p:spPr>
        <p:txBody>
          <a:bodyPr>
            <a:normAutofit/>
          </a:bodyPr>
          <a:lstStyle/>
          <a:p>
            <a:r>
              <a:rPr lang="hi-IN" sz="1600" dirty="0" smtClean="0"/>
              <a:t>ऐसे शासकीय सेवक जिनका एम्पलाई कोड नहीं है, हेतु पेंशन फॉर्म भरने के लिए दिए गए लिंक में क्लिक करें.</a:t>
            </a:r>
          </a:p>
          <a:p>
            <a:endParaRPr lang="hi-IN" sz="1600" dirty="0" smtClean="0"/>
          </a:p>
          <a:p>
            <a:endParaRPr lang="hi-IN" sz="1600" dirty="0" smtClean="0"/>
          </a:p>
          <a:p>
            <a:endParaRPr lang="hi-IN" sz="1600" dirty="0" smtClean="0"/>
          </a:p>
          <a:p>
            <a:endParaRPr lang="hi-IN" sz="1600" dirty="0" smtClean="0"/>
          </a:p>
          <a:p>
            <a:endParaRPr lang="hi-IN" sz="1600" dirty="0" smtClean="0"/>
          </a:p>
          <a:p>
            <a:endParaRPr lang="hi-IN" sz="1600" dirty="0" smtClean="0"/>
          </a:p>
          <a:p>
            <a:r>
              <a:rPr lang="hi-IN" sz="1600" dirty="0" smtClean="0"/>
              <a:t>लिंक में क्लिक के पश्चात पेज प्रदर्शित होगा तथा पेज में दो विकल्प प्रदर्शित होगा </a:t>
            </a:r>
          </a:p>
          <a:p>
            <a:pPr lvl="1"/>
            <a:r>
              <a:rPr lang="hi-IN" sz="1600" dirty="0" smtClean="0"/>
              <a:t>ऐसे शासकीय सेवक जिनका एम्पलाई कोड नहीं है, हेतु पेंशन फॉर्म भरें</a:t>
            </a:r>
          </a:p>
          <a:p>
            <a:pPr lvl="1"/>
            <a:r>
              <a:rPr lang="hi-IN" sz="1600" dirty="0" smtClean="0"/>
              <a:t>ऐसे शासकीय सेवक जिनका एम्पलाई कोड नहीं है, हेतु </a:t>
            </a:r>
            <a:r>
              <a:rPr lang="hi-IN" sz="1600" b="1" dirty="0" smtClean="0"/>
              <a:t>पुनरीक्षित</a:t>
            </a:r>
            <a:r>
              <a:rPr lang="hi-IN" sz="1600" dirty="0" smtClean="0"/>
              <a:t> पेंशन फॉर्म भरें</a:t>
            </a:r>
          </a:p>
          <a:p>
            <a:endParaRPr lang="hi-IN" sz="1600" dirty="0" smtClean="0"/>
          </a:p>
          <a:p>
            <a:pPr lvl="1"/>
            <a:endParaRPr lang="hi-IN" sz="1600" dirty="0" smtClean="0"/>
          </a:p>
          <a:p>
            <a:pPr lvl="1"/>
            <a:endParaRPr lang="hi-IN" sz="1600" dirty="0" smtClean="0"/>
          </a:p>
          <a:p>
            <a:pPr lvl="1"/>
            <a:endParaRPr lang="hi-IN" sz="1600" dirty="0" smtClean="0"/>
          </a:p>
          <a:p>
            <a:r>
              <a:rPr lang="hi-IN" sz="1600" dirty="0" smtClean="0"/>
              <a:t>“नया एम्प्लॉयी कोड प्राप्त करें” पर क्लिक करने के पश्चात शासकीय सेवक का विवरण “शासकीय सेवक का विस्तृत विवरण” पेज में प्रदर्शित होगा.</a:t>
            </a:r>
          </a:p>
          <a:p>
            <a:r>
              <a:rPr lang="hi-IN" sz="1600" dirty="0" smtClean="0"/>
              <a:t>शासकीय सेवक का विवरण आवश्कता अनुसार सुधार करें तथा “सुरक्षित करे” पर क्लिक करें.</a:t>
            </a:r>
          </a:p>
          <a:p>
            <a:r>
              <a:rPr lang="hi-IN" sz="1600" dirty="0" smtClean="0"/>
              <a:t>सुधार पश्चात प्रकरण “सुरक्षित किये गए प्रकरण” में प्रदर्शित होगा तत्पश्चात </a:t>
            </a:r>
            <a:r>
              <a:rPr lang="en-US" sz="1600" dirty="0" smtClean="0"/>
              <a:t>Send To JD </a:t>
            </a:r>
            <a:r>
              <a:rPr lang="hi-IN" sz="1600" dirty="0" smtClean="0"/>
              <a:t> पर क्लिक करें</a:t>
            </a:r>
          </a:p>
          <a:p>
            <a:endParaRPr lang="hi-IN" sz="1600" dirty="0"/>
          </a:p>
        </p:txBody>
      </p:sp>
      <p:pic>
        <p:nvPicPr>
          <p:cNvPr id="1026" name="Picture 2"/>
          <p:cNvPicPr>
            <a:picLocks noChangeAspect="1" noChangeArrowheads="1"/>
          </p:cNvPicPr>
          <p:nvPr/>
        </p:nvPicPr>
        <p:blipFill>
          <a:blip r:embed="rId2"/>
          <a:srcRect/>
          <a:stretch>
            <a:fillRect/>
          </a:stretch>
        </p:blipFill>
        <p:spPr bwMode="auto">
          <a:xfrm>
            <a:off x="1066800" y="1295401"/>
            <a:ext cx="1924050" cy="1524000"/>
          </a:xfrm>
          <a:prstGeom prst="rect">
            <a:avLst/>
          </a:prstGeom>
          <a:noFill/>
          <a:ln w="9525">
            <a:noFill/>
            <a:miter lim="800000"/>
            <a:headEnd/>
            <a:tailEnd/>
          </a:ln>
          <a:effectLst/>
        </p:spPr>
      </p:pic>
      <p:pic>
        <p:nvPicPr>
          <p:cNvPr id="1027" name="Picture 3"/>
          <p:cNvPicPr>
            <a:picLocks noChangeAspect="1" noChangeArrowheads="1"/>
          </p:cNvPicPr>
          <p:nvPr/>
        </p:nvPicPr>
        <p:blipFill>
          <a:blip r:embed="rId3"/>
          <a:srcRect/>
          <a:stretch>
            <a:fillRect/>
          </a:stretch>
        </p:blipFill>
        <p:spPr bwMode="auto">
          <a:xfrm>
            <a:off x="3200400" y="1219200"/>
            <a:ext cx="5715000" cy="1676400"/>
          </a:xfrm>
          <a:prstGeom prst="rect">
            <a:avLst/>
          </a:prstGeom>
          <a:noFill/>
          <a:ln w="9525">
            <a:noFill/>
            <a:miter lim="800000"/>
            <a:headEnd/>
            <a:tailEnd/>
          </a:ln>
          <a:effectLst/>
        </p:spPr>
      </p:pic>
      <p:pic>
        <p:nvPicPr>
          <p:cNvPr id="1028" name="Picture 4"/>
          <p:cNvPicPr>
            <a:picLocks noChangeAspect="1" noChangeArrowheads="1"/>
          </p:cNvPicPr>
          <p:nvPr/>
        </p:nvPicPr>
        <p:blipFill>
          <a:blip r:embed="rId4"/>
          <a:srcRect/>
          <a:stretch>
            <a:fillRect/>
          </a:stretch>
        </p:blipFill>
        <p:spPr bwMode="auto">
          <a:xfrm>
            <a:off x="1676400" y="3886200"/>
            <a:ext cx="4800600" cy="933450"/>
          </a:xfrm>
          <a:prstGeom prst="rect">
            <a:avLst/>
          </a:prstGeom>
          <a:noFill/>
          <a:ln w="9525">
            <a:noFill/>
            <a:miter lim="800000"/>
            <a:headEnd/>
            <a:tailEnd/>
          </a:ln>
          <a:effectLst/>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hi-IN" sz="2000" dirty="0" smtClean="0"/>
              <a:t>ऐसे शासकीय सेवक जिनका एम्पलाई कोड नहीं है, हेतु पुनरीक्षित पेंशन फॉर्म भरने हेतु निर्देश</a:t>
            </a:r>
            <a:endParaRPr lang="en-US" sz="2000" dirty="0"/>
          </a:p>
        </p:txBody>
      </p:sp>
      <p:sp>
        <p:nvSpPr>
          <p:cNvPr id="3" name="Content Placeholder 2"/>
          <p:cNvSpPr>
            <a:spLocks noGrp="1"/>
          </p:cNvSpPr>
          <p:nvPr>
            <p:ph idx="1"/>
          </p:nvPr>
        </p:nvSpPr>
        <p:spPr>
          <a:xfrm>
            <a:off x="457200" y="1143000"/>
            <a:ext cx="8229600" cy="5410200"/>
          </a:xfrm>
        </p:spPr>
        <p:txBody>
          <a:bodyPr>
            <a:normAutofit/>
          </a:bodyPr>
          <a:lstStyle/>
          <a:p>
            <a:r>
              <a:rPr lang="hi-IN" sz="1600" dirty="0" smtClean="0"/>
              <a:t>प्रदर्शित बॉक्स में</a:t>
            </a:r>
            <a:r>
              <a:rPr lang="en-US" sz="1600" dirty="0" smtClean="0"/>
              <a:t> </a:t>
            </a:r>
            <a:r>
              <a:rPr lang="hi-IN" sz="1600" dirty="0" smtClean="0"/>
              <a:t>पेंशनर को पूर्व में</a:t>
            </a:r>
            <a:r>
              <a:rPr lang="en-US" sz="1600" dirty="0" smtClean="0"/>
              <a:t> </a:t>
            </a:r>
            <a:r>
              <a:rPr lang="hi-IN" sz="1600" dirty="0" smtClean="0"/>
              <a:t>जारी </a:t>
            </a:r>
            <a:r>
              <a:rPr lang="en-US" sz="1600" dirty="0" smtClean="0"/>
              <a:t>PPO/GPO/CPO</a:t>
            </a:r>
            <a:r>
              <a:rPr lang="hi-IN" sz="1600" dirty="0" smtClean="0"/>
              <a:t> नं. दिनांक, राशि विवरण भरने के पश्चात “सुरक्षित करके आगे बड़े” पर क्लिक करें.</a:t>
            </a:r>
          </a:p>
          <a:p>
            <a:endParaRPr lang="hi-IN" sz="1600" dirty="0" smtClean="0"/>
          </a:p>
          <a:p>
            <a:endParaRPr lang="hi-IN" sz="1600" dirty="0" smtClean="0"/>
          </a:p>
          <a:p>
            <a:endParaRPr lang="hi-IN" sz="1600" dirty="0" smtClean="0"/>
          </a:p>
          <a:p>
            <a:endParaRPr lang="hi-IN" sz="1600" dirty="0" smtClean="0"/>
          </a:p>
          <a:p>
            <a:endParaRPr lang="hi-IN" sz="1600" dirty="0" smtClean="0"/>
          </a:p>
          <a:p>
            <a:endParaRPr lang="hi-IN" sz="1600" dirty="0" smtClean="0"/>
          </a:p>
          <a:p>
            <a:endParaRPr lang="hi-IN" sz="1600" dirty="0" smtClean="0"/>
          </a:p>
          <a:p>
            <a:pPr>
              <a:buNone/>
            </a:pPr>
            <a:endParaRPr lang="en-US" sz="1600" dirty="0" smtClean="0"/>
          </a:p>
          <a:p>
            <a:pPr>
              <a:buNone/>
            </a:pPr>
            <a:endParaRPr lang="en-US" sz="1600" dirty="0" smtClean="0"/>
          </a:p>
          <a:p>
            <a:pPr>
              <a:buNone/>
            </a:pPr>
            <a:endParaRPr lang="hi-IN" sz="1600" dirty="0" smtClean="0"/>
          </a:p>
          <a:p>
            <a:endParaRPr lang="en-US" sz="1600" dirty="0" smtClean="0"/>
          </a:p>
          <a:p>
            <a:r>
              <a:rPr lang="hi-IN" sz="1600" dirty="0" smtClean="0"/>
              <a:t>“सुरक्षित करें” पर क्लिक करने के पश्चात शासकीय सेवक को एम्प्लौई कोड आवंटित किया जायेगा तथा शासकीय सेवक का विवरण “शासकीय सेवक का विस्तृत विवरण” पेज में प्रदर्शित होगा.</a:t>
            </a:r>
          </a:p>
          <a:p>
            <a:r>
              <a:rPr lang="hi-IN" sz="1600" dirty="0" smtClean="0"/>
              <a:t>शासकीय सेवक का विवरण आवश्कता अनुसार सुधार करें तथा “सुरक्षित करे” पर क्लिक करें.</a:t>
            </a:r>
          </a:p>
          <a:p>
            <a:r>
              <a:rPr lang="hi-IN" sz="1600" dirty="0" smtClean="0"/>
              <a:t>सुधार पश्चात प्रकरण “सुरक्षित किये गए प्रकरण” में प्रदर्शित होगा तत्पश्चात </a:t>
            </a:r>
            <a:r>
              <a:rPr lang="en-US" sz="1600" dirty="0" smtClean="0"/>
              <a:t>Send To JD </a:t>
            </a:r>
            <a:r>
              <a:rPr lang="hi-IN" sz="1600" dirty="0" smtClean="0"/>
              <a:t> पर क्लिक करें</a:t>
            </a:r>
          </a:p>
          <a:p>
            <a:endParaRPr lang="hi-IN" sz="1600" dirty="0" smtClean="0"/>
          </a:p>
          <a:p>
            <a:endParaRPr lang="hi-IN" sz="1600" dirty="0" smtClean="0"/>
          </a:p>
          <a:p>
            <a:endParaRPr lang="en-US" sz="1600" dirty="0"/>
          </a:p>
        </p:txBody>
      </p:sp>
      <p:pic>
        <p:nvPicPr>
          <p:cNvPr id="1027" name="Picture 3"/>
          <p:cNvPicPr>
            <a:picLocks noChangeAspect="1" noChangeArrowheads="1"/>
          </p:cNvPicPr>
          <p:nvPr/>
        </p:nvPicPr>
        <p:blipFill>
          <a:blip r:embed="rId2"/>
          <a:srcRect/>
          <a:stretch>
            <a:fillRect/>
          </a:stretch>
        </p:blipFill>
        <p:spPr bwMode="auto">
          <a:xfrm>
            <a:off x="914400" y="1752600"/>
            <a:ext cx="7359650" cy="2905125"/>
          </a:xfrm>
          <a:prstGeom prst="rect">
            <a:avLst/>
          </a:prstGeom>
          <a:noFill/>
          <a:ln w="9525">
            <a:noFill/>
            <a:miter lim="800000"/>
            <a:headEnd/>
            <a:tailEnd/>
          </a:ln>
          <a:effectLst/>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a:spLocks noGrp="1"/>
          </p:cNvSpPr>
          <p:nvPr>
            <p:ph type="title"/>
          </p:nvPr>
        </p:nvSpPr>
        <p:spPr>
          <a:xfrm>
            <a:off x="457200" y="76200"/>
            <a:ext cx="8229600" cy="563562"/>
          </a:xfrm>
        </p:spPr>
        <p:txBody>
          <a:bodyPr>
            <a:normAutofit/>
          </a:bodyPr>
          <a:lstStyle/>
          <a:p>
            <a:r>
              <a:rPr lang="hi-IN" sz="2000" dirty="0" smtClean="0"/>
              <a:t>न मांग, न जाँच, न घटना प्रमाण पत्र</a:t>
            </a:r>
            <a:r>
              <a:rPr lang="en-US" sz="2000" dirty="0" smtClean="0"/>
              <a:t> </a:t>
            </a:r>
            <a:r>
              <a:rPr lang="hi-IN" sz="2000" dirty="0" smtClean="0"/>
              <a:t>भरने हेतु निर्देश</a:t>
            </a:r>
            <a:endParaRPr lang="en-US" sz="2000" dirty="0"/>
          </a:p>
        </p:txBody>
      </p:sp>
      <p:sp>
        <p:nvSpPr>
          <p:cNvPr id="14" name="Content Placeholder 2"/>
          <p:cNvSpPr>
            <a:spLocks noGrp="1"/>
          </p:cNvSpPr>
          <p:nvPr>
            <p:ph idx="1"/>
          </p:nvPr>
        </p:nvSpPr>
        <p:spPr>
          <a:xfrm>
            <a:off x="457200" y="685800"/>
            <a:ext cx="8229600" cy="3886200"/>
          </a:xfrm>
        </p:spPr>
        <p:txBody>
          <a:bodyPr>
            <a:normAutofit fontScale="77500" lnSpcReduction="20000"/>
          </a:bodyPr>
          <a:lstStyle/>
          <a:p>
            <a:r>
              <a:rPr lang="hi-IN" sz="1900" dirty="0" smtClean="0"/>
              <a:t>उक्त प्रमाण पत्र सामान्यतः </a:t>
            </a:r>
          </a:p>
          <a:p>
            <a:pPr lvl="1">
              <a:buFont typeface="+mj-lt"/>
              <a:buAutoNum type="arabicPeriod"/>
            </a:pPr>
            <a:r>
              <a:rPr lang="hi-IN" sz="1900" dirty="0" smtClean="0"/>
              <a:t>कार्यालय प्रमुख/ डीडीओ </a:t>
            </a:r>
          </a:p>
          <a:p>
            <a:pPr lvl="1">
              <a:buFont typeface="+mj-lt"/>
              <a:buAutoNum type="arabicPeriod"/>
            </a:pPr>
            <a:r>
              <a:rPr lang="hi-IN" sz="1900" dirty="0" smtClean="0"/>
              <a:t>विभागाध्यक्ष</a:t>
            </a:r>
          </a:p>
          <a:p>
            <a:pPr lvl="1">
              <a:buFont typeface="+mj-lt"/>
              <a:buAutoNum type="arabicPeriod"/>
            </a:pPr>
            <a:r>
              <a:rPr lang="hi-IN" sz="1900" dirty="0" smtClean="0"/>
              <a:t>प्रशासकीय विभाग</a:t>
            </a:r>
          </a:p>
          <a:p>
            <a:pPr lvl="1">
              <a:buNone/>
            </a:pPr>
            <a:r>
              <a:rPr lang="hi-IN" sz="1900" dirty="0" smtClean="0"/>
              <a:t>(इनमे से जो नियुक्तिकर्ता अधिकारी हो) द्वारा जारी किया जाकर अपलोड किया जाना है.</a:t>
            </a:r>
          </a:p>
          <a:p>
            <a:pPr lvl="1">
              <a:buFont typeface="+mj-lt"/>
              <a:buAutoNum type="arabicPeriod"/>
            </a:pPr>
            <a:r>
              <a:rPr lang="hi-IN" sz="2100" dirty="0" smtClean="0"/>
              <a:t>कार्यालय प्रमुख/ डीडीओ</a:t>
            </a:r>
          </a:p>
          <a:p>
            <a:r>
              <a:rPr lang="hi-IN" sz="1800" dirty="0" smtClean="0"/>
              <a:t>न मांग, न जाँच, न घटना प्रमाण पत्र</a:t>
            </a:r>
            <a:r>
              <a:rPr lang="en-US" sz="1800" dirty="0" smtClean="0"/>
              <a:t> </a:t>
            </a:r>
            <a:r>
              <a:rPr lang="hi-IN" sz="1800" dirty="0" smtClean="0"/>
              <a:t>भरने/अपलोड हेतु “पेंशन फॉर्म भरे” पर क्लिक करें तत्पश्चात रिटायर होने वाले कर्मचारियों की सूची</a:t>
            </a:r>
            <a:r>
              <a:rPr lang="en-US" sz="1800" dirty="0" smtClean="0"/>
              <a:t> </a:t>
            </a:r>
            <a:r>
              <a:rPr lang="hi-IN" sz="1800" dirty="0" smtClean="0"/>
              <a:t>प्रदर्शित होगी</a:t>
            </a:r>
          </a:p>
          <a:p>
            <a:r>
              <a:rPr lang="hi-IN" sz="1800" dirty="0" smtClean="0"/>
              <a:t>न मांग, न जाँच, न घटना प्रमाण पत्र हेतु आवेदन करने हेतु “न मांग, न जाँच, न घटना प्रमाण पत्र हेतु आवेदन करें” पर क्लिक करें तत्पश्चात कर्मचारी का विवरण प्रदर्शित होगा.</a:t>
            </a:r>
          </a:p>
          <a:p>
            <a:r>
              <a:rPr lang="en-US" sz="1800" dirty="0" smtClean="0"/>
              <a:t>Request Type</a:t>
            </a:r>
            <a:r>
              <a:rPr lang="hi-IN" sz="1800" dirty="0" smtClean="0"/>
              <a:t> : कर्मचारी का न मांग, न जाँच, न घटना प्रमाण पत्र</a:t>
            </a:r>
            <a:r>
              <a:rPr lang="en-US" sz="1800" dirty="0" smtClean="0"/>
              <a:t> </a:t>
            </a:r>
            <a:r>
              <a:rPr lang="hi-IN" sz="1800" dirty="0" smtClean="0"/>
              <a:t> बनाने के लिए “</a:t>
            </a:r>
            <a:r>
              <a:rPr lang="en-US" sz="1800" dirty="0" smtClean="0"/>
              <a:t>Apply</a:t>
            </a:r>
            <a:r>
              <a:rPr lang="hi-IN" sz="1800" dirty="0" smtClean="0"/>
              <a:t>” चुने तथा फाइल अपलोड करें.</a:t>
            </a:r>
          </a:p>
          <a:p>
            <a:r>
              <a:rPr lang="hi-IN" sz="1800" dirty="0" smtClean="0"/>
              <a:t>जिन्हें प्रस्ताव /आदेश/प्रमाण पत्र भेजा जाना है : </a:t>
            </a:r>
          </a:p>
          <a:p>
            <a:pPr lvl="1"/>
            <a:r>
              <a:rPr lang="hi-IN" sz="1800" dirty="0" smtClean="0"/>
              <a:t>कार्यालय: जारी कर्ता अधिकारी डीडीओ है तो </a:t>
            </a:r>
          </a:p>
          <a:p>
            <a:pPr lvl="1"/>
            <a:r>
              <a:rPr lang="hi-IN" sz="1800" dirty="0" smtClean="0"/>
              <a:t>बजट नियंत्रण अधिकारी: जारी कर्ता अधिकारी बीसीओ है तो</a:t>
            </a:r>
          </a:p>
          <a:p>
            <a:pPr lvl="1"/>
            <a:r>
              <a:rPr lang="hi-IN" sz="1800" dirty="0" smtClean="0"/>
              <a:t>प्रशासकीय विभाग: जारी कर्ता अधिकारी विभाग है तो</a:t>
            </a:r>
          </a:p>
          <a:p>
            <a:r>
              <a:rPr lang="hi-IN" sz="1800" dirty="0" smtClean="0"/>
              <a:t>तत्पश्चात </a:t>
            </a:r>
            <a:r>
              <a:rPr lang="en-US" sz="1800" dirty="0" smtClean="0"/>
              <a:t>Send</a:t>
            </a:r>
            <a:r>
              <a:rPr lang="hi-IN" sz="1800" dirty="0" smtClean="0"/>
              <a:t> पर क्लिक करें</a:t>
            </a:r>
          </a:p>
          <a:p>
            <a:endParaRPr lang="hi-IN" sz="1800" dirty="0" smtClean="0"/>
          </a:p>
          <a:p>
            <a:endParaRPr lang="en-US" sz="1800" dirty="0"/>
          </a:p>
        </p:txBody>
      </p:sp>
      <p:pic>
        <p:nvPicPr>
          <p:cNvPr id="1026" name="Picture 2"/>
          <p:cNvPicPr>
            <a:picLocks noChangeAspect="1" noChangeArrowheads="1"/>
          </p:cNvPicPr>
          <p:nvPr/>
        </p:nvPicPr>
        <p:blipFill>
          <a:blip r:embed="rId2"/>
          <a:srcRect/>
          <a:stretch>
            <a:fillRect/>
          </a:stretch>
        </p:blipFill>
        <p:spPr bwMode="auto">
          <a:xfrm>
            <a:off x="6781800" y="3429000"/>
            <a:ext cx="1643062" cy="1626713"/>
          </a:xfrm>
          <a:prstGeom prst="rect">
            <a:avLst/>
          </a:prstGeom>
          <a:noFill/>
          <a:ln w="9525">
            <a:noFill/>
            <a:miter lim="800000"/>
            <a:headEnd/>
            <a:tailEnd/>
          </a:ln>
          <a:effectLst/>
        </p:spPr>
      </p:pic>
      <p:pic>
        <p:nvPicPr>
          <p:cNvPr id="1027" name="Picture 3"/>
          <p:cNvPicPr>
            <a:picLocks noChangeAspect="1" noChangeArrowheads="1"/>
          </p:cNvPicPr>
          <p:nvPr/>
        </p:nvPicPr>
        <p:blipFill>
          <a:blip r:embed="rId3"/>
          <a:srcRect/>
          <a:stretch>
            <a:fillRect/>
          </a:stretch>
        </p:blipFill>
        <p:spPr bwMode="auto">
          <a:xfrm>
            <a:off x="609600" y="4648200"/>
            <a:ext cx="4038599" cy="1862137"/>
          </a:xfrm>
          <a:prstGeom prst="rect">
            <a:avLst/>
          </a:prstGeom>
          <a:noFill/>
          <a:ln w="9525">
            <a:noFill/>
            <a:miter lim="800000"/>
            <a:headEnd/>
            <a:tailEnd/>
          </a:ln>
          <a:effectLst/>
        </p:spPr>
      </p:pic>
      <p:pic>
        <p:nvPicPr>
          <p:cNvPr id="1028" name="Picture 4"/>
          <p:cNvPicPr>
            <a:picLocks noChangeAspect="1" noChangeArrowheads="1"/>
          </p:cNvPicPr>
          <p:nvPr/>
        </p:nvPicPr>
        <p:blipFill>
          <a:blip r:embed="rId4"/>
          <a:srcRect/>
          <a:stretch>
            <a:fillRect/>
          </a:stretch>
        </p:blipFill>
        <p:spPr bwMode="auto">
          <a:xfrm>
            <a:off x="4876800" y="4419600"/>
            <a:ext cx="3657600" cy="2133600"/>
          </a:xfrm>
          <a:prstGeom prst="rect">
            <a:avLst/>
          </a:prstGeom>
          <a:noFill/>
          <a:ln w="9525">
            <a:noFill/>
            <a:miter lim="800000"/>
            <a:headEnd/>
            <a:tailEnd/>
          </a:ln>
          <a:effectLst/>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76200"/>
            <a:ext cx="8229600" cy="563562"/>
          </a:xfrm>
        </p:spPr>
        <p:txBody>
          <a:bodyPr>
            <a:normAutofit/>
          </a:bodyPr>
          <a:lstStyle/>
          <a:p>
            <a:r>
              <a:rPr lang="hi-IN" sz="2000" dirty="0" smtClean="0"/>
              <a:t>न मांग, न जाँच, न घटना प्रमाण पत्र</a:t>
            </a:r>
            <a:r>
              <a:rPr lang="en-US" sz="2000" dirty="0" smtClean="0"/>
              <a:t> </a:t>
            </a:r>
            <a:r>
              <a:rPr lang="hi-IN" sz="2000" dirty="0" smtClean="0"/>
              <a:t>भरने हेतु निर्देश</a:t>
            </a:r>
            <a:endParaRPr lang="en-US" sz="2000" dirty="0"/>
          </a:p>
        </p:txBody>
      </p:sp>
      <p:sp>
        <p:nvSpPr>
          <p:cNvPr id="5" name="Content Placeholder 2"/>
          <p:cNvSpPr>
            <a:spLocks noGrp="1"/>
          </p:cNvSpPr>
          <p:nvPr>
            <p:ph idx="1"/>
          </p:nvPr>
        </p:nvSpPr>
        <p:spPr>
          <a:xfrm>
            <a:off x="457200" y="685800"/>
            <a:ext cx="8229600" cy="5943600"/>
          </a:xfrm>
        </p:spPr>
        <p:txBody>
          <a:bodyPr>
            <a:normAutofit/>
          </a:bodyPr>
          <a:lstStyle/>
          <a:p>
            <a:r>
              <a:rPr lang="hi-IN" sz="1600" dirty="0" smtClean="0"/>
              <a:t>उक्त प्रमाण पत्र सामान्यतः १. कार्यालय प्रमुख/ डीडीओ २. विभागाध्यक्ष ३. प्रशासकीय विभाग (इनमे से जो नियुक्तिकर्ता अधिकारी हो) द्वारा जारी किया जाकर अपलोड किया जाना है.</a:t>
            </a:r>
          </a:p>
          <a:p>
            <a:pPr algn="ctr">
              <a:buNone/>
            </a:pPr>
            <a:r>
              <a:rPr lang="hi-IN" sz="1600" dirty="0" smtClean="0"/>
              <a:t>कार्यालय प्रमुख/ डीडीओ स्तर से</a:t>
            </a:r>
          </a:p>
          <a:p>
            <a:r>
              <a:rPr lang="hi-IN" sz="1600" dirty="0" smtClean="0"/>
              <a:t>यदि आपके स्तर से उक्त प्रमाण पत्र जारी कर अपलोड किया जाना है तो सर्वप्रथम पूर्व में दिए गए निर्देशानुसार पेंसिओं फॉर्म पूर्णतः भर कर सुरक्षित करें तथा प्रमाणपत्र जारी कर अपलोड सेक्टिओं में जा क्र अपलोड करे.</a:t>
            </a:r>
          </a:p>
          <a:p>
            <a:r>
              <a:rPr lang="hi-IN" sz="1600" dirty="0" smtClean="0"/>
              <a:t>यदि आपके स्तर से उक्त प्रमाण पत्र नही जारी किया जाना है(जारीकर्ता अधिकारी उच्चकार्यालय/विभागाध्यक्ष/प्रशासकीय विभाग होने के कारण) तो पेंशन फॉर्म भरे पर क्लिक करे फिर “नया फॉर्म भरे” पर क्लिक करे, तत्पश्चात कर्मचारी का विवरण प्रदर्शित होगा. यहाँ न मांग, न जाँच, न घटना प्रमाण पत्र</a:t>
            </a:r>
            <a:r>
              <a:rPr lang="en-US" sz="1600" dirty="0" smtClean="0"/>
              <a:t> </a:t>
            </a:r>
            <a:r>
              <a:rPr lang="hi-IN" sz="1600" dirty="0" smtClean="0"/>
              <a:t> हेतु आवेदन पर क्लिक करे. तत्पश्चात बॉक्स प्रदर्शित होगा जिसमे कर्मचारी का विवरण स्वतः प्रदर्शित होगा.</a:t>
            </a:r>
          </a:p>
          <a:p>
            <a:r>
              <a:rPr lang="en-US" sz="1600" dirty="0" smtClean="0"/>
              <a:t>Request Type</a:t>
            </a:r>
            <a:r>
              <a:rPr lang="hi-IN" sz="1600" dirty="0" smtClean="0"/>
              <a:t> पर जा कर “</a:t>
            </a:r>
            <a:r>
              <a:rPr lang="en-US" sz="1600" dirty="0" smtClean="0"/>
              <a:t>Apply</a:t>
            </a:r>
            <a:r>
              <a:rPr lang="hi-IN" sz="1600" dirty="0" smtClean="0"/>
              <a:t>” चुने तथा फाइल अपलोड करें.</a:t>
            </a:r>
          </a:p>
          <a:p>
            <a:r>
              <a:rPr lang="hi-IN" sz="1600" dirty="0" smtClean="0"/>
              <a:t>उपरोक्त प्रमाण पत्र हेतु सक्षम प्राधिकरी को आवेदन/प्रस्ताव अपलोड करें पर जा कर </a:t>
            </a:r>
            <a:r>
              <a:rPr lang="en-US" sz="1600" dirty="0" smtClean="0"/>
              <a:t>Choose File</a:t>
            </a:r>
            <a:r>
              <a:rPr lang="hi-IN" sz="1600" dirty="0" smtClean="0"/>
              <a:t> पर क्लिक करे तथा फाइल(आवेदन/प्रस्ताव) सेलेक्ट कर अपलोड पर क्लिक करें.</a:t>
            </a:r>
          </a:p>
          <a:p>
            <a:r>
              <a:rPr lang="hi-IN" sz="1600" dirty="0" smtClean="0"/>
              <a:t>जिन्हें प्रस्ताव /आदेश/प्रमाण पत्र भेजा जाना है पर जा कर चुने पर क्लिक करे तथा कार्यालय, बजट नियंत्रण अधिकारी(विभागाध्यक्ष), प्रशासकीय विभाग में से किसी एक का चयन करे.</a:t>
            </a:r>
          </a:p>
          <a:p>
            <a:r>
              <a:rPr lang="hi-IN" sz="1600" dirty="0" smtClean="0"/>
              <a:t>टिप्पणी : जिन प्रकरणों में उक्त प्रमाण पत्र विभागाध्यक्ष/ प्रशासकीय विभाग से नही जारी किया जाना है वे उच्च कार्यालय को सेलेक्ट करे विभिन्न कार्यालय प्रदर्शित होंगे जिसमे से जिसे भेजा जाना है का चयन कर </a:t>
            </a:r>
            <a:r>
              <a:rPr lang="en-US" sz="1600" dirty="0" smtClean="0"/>
              <a:t>Send</a:t>
            </a:r>
            <a:r>
              <a:rPr lang="hi-IN" sz="1600" dirty="0" smtClean="0"/>
              <a:t> पर क्लिक करें. आपका प्रस्ताव चयनित कार्यालय को प्रेषित तथा प्रदर्शित होगा.</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srcRect/>
          <a:stretch>
            <a:fillRect/>
          </a:stretch>
        </p:blipFill>
        <p:spPr bwMode="auto">
          <a:xfrm>
            <a:off x="609600" y="228600"/>
            <a:ext cx="1693248" cy="1676399"/>
          </a:xfrm>
          <a:prstGeom prst="rect">
            <a:avLst/>
          </a:prstGeom>
          <a:noFill/>
          <a:ln w="9525">
            <a:noFill/>
            <a:miter lim="800000"/>
            <a:headEnd/>
            <a:tailEnd/>
          </a:ln>
          <a:effectLst/>
        </p:spPr>
      </p:pic>
      <p:pic>
        <p:nvPicPr>
          <p:cNvPr id="5" name="Picture 2"/>
          <p:cNvPicPr>
            <a:picLocks noChangeAspect="1" noChangeArrowheads="1"/>
          </p:cNvPicPr>
          <p:nvPr/>
        </p:nvPicPr>
        <p:blipFill>
          <a:blip r:embed="rId3"/>
          <a:srcRect/>
          <a:stretch>
            <a:fillRect/>
          </a:stretch>
        </p:blipFill>
        <p:spPr bwMode="auto">
          <a:xfrm>
            <a:off x="2590800" y="228600"/>
            <a:ext cx="6172200" cy="609600"/>
          </a:xfrm>
          <a:prstGeom prst="rect">
            <a:avLst/>
          </a:prstGeom>
          <a:noFill/>
          <a:ln w="9525">
            <a:noFill/>
            <a:miter lim="800000"/>
            <a:headEnd/>
            <a:tailEnd/>
          </a:ln>
          <a:effectLst/>
        </p:spPr>
      </p:pic>
      <p:sp>
        <p:nvSpPr>
          <p:cNvPr id="6" name="Rectangle 5"/>
          <p:cNvSpPr/>
          <p:nvPr/>
        </p:nvSpPr>
        <p:spPr>
          <a:xfrm>
            <a:off x="6934200" y="533400"/>
            <a:ext cx="1828800" cy="304800"/>
          </a:xfrm>
          <a:prstGeom prst="rect">
            <a:avLst/>
          </a:prstGeom>
          <a:noFill/>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pic>
        <p:nvPicPr>
          <p:cNvPr id="8" name="Picture 4"/>
          <p:cNvPicPr>
            <a:picLocks noChangeAspect="1" noChangeArrowheads="1"/>
          </p:cNvPicPr>
          <p:nvPr/>
        </p:nvPicPr>
        <p:blipFill>
          <a:blip r:embed="rId4"/>
          <a:srcRect/>
          <a:stretch>
            <a:fillRect/>
          </a:stretch>
        </p:blipFill>
        <p:spPr bwMode="auto">
          <a:xfrm>
            <a:off x="2667000" y="1447800"/>
            <a:ext cx="6096000" cy="3657600"/>
          </a:xfrm>
          <a:prstGeom prst="rect">
            <a:avLst/>
          </a:prstGeom>
          <a:noFill/>
          <a:ln w="9525">
            <a:noFill/>
            <a:miter lim="800000"/>
            <a:headEnd/>
            <a:tailEnd/>
          </a:ln>
          <a:effectLst/>
        </p:spPr>
      </p:pic>
      <p:sp>
        <p:nvSpPr>
          <p:cNvPr id="9" name="TextBox 8"/>
          <p:cNvSpPr txBox="1"/>
          <p:nvPr/>
        </p:nvSpPr>
        <p:spPr>
          <a:xfrm>
            <a:off x="3962400" y="990600"/>
            <a:ext cx="2514600" cy="307777"/>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hi-IN" sz="1400" dirty="0" smtClean="0"/>
              <a:t>निम्नानुसार बॉक्स प्रदर्शित होगा</a:t>
            </a:r>
            <a:endParaRPr lang="en-US" sz="14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114800"/>
            <a:ext cx="8229600" cy="838200"/>
          </a:xfrm>
        </p:spPr>
        <p:txBody>
          <a:bodyPr>
            <a:normAutofit/>
          </a:bodyPr>
          <a:lstStyle/>
          <a:p>
            <a:r>
              <a:rPr lang="hi-IN" sz="2000" dirty="0" smtClean="0"/>
              <a:t>डीडीओ मुख्य पृष्ठ </a:t>
            </a:r>
            <a:endParaRPr lang="en-US" sz="2000" dirty="0"/>
          </a:p>
        </p:txBody>
      </p:sp>
      <p:pic>
        <p:nvPicPr>
          <p:cNvPr id="5122" name="Picture 2"/>
          <p:cNvPicPr>
            <a:picLocks noGrp="1" noChangeAspect="1" noChangeArrowheads="1"/>
          </p:cNvPicPr>
          <p:nvPr>
            <p:ph idx="1"/>
          </p:nvPr>
        </p:nvPicPr>
        <p:blipFill>
          <a:blip r:embed="rId2"/>
          <a:srcRect/>
          <a:stretch>
            <a:fillRect/>
          </a:stretch>
        </p:blipFill>
        <p:spPr bwMode="auto">
          <a:xfrm>
            <a:off x="457200" y="5105400"/>
            <a:ext cx="8229600" cy="1371600"/>
          </a:xfrm>
          <a:prstGeom prst="rect">
            <a:avLst/>
          </a:prstGeom>
          <a:noFill/>
          <a:ln w="9525">
            <a:noFill/>
            <a:miter lim="800000"/>
            <a:headEnd/>
            <a:tailEnd/>
          </a:ln>
          <a:effectLst/>
        </p:spPr>
      </p:pic>
      <p:sp>
        <p:nvSpPr>
          <p:cNvPr id="5" name="Title 1"/>
          <p:cNvSpPr txBox="1">
            <a:spLocks/>
          </p:cNvSpPr>
          <p:nvPr/>
        </p:nvSpPr>
        <p:spPr>
          <a:xfrm>
            <a:off x="457200" y="274638"/>
            <a:ext cx="8229600" cy="1143000"/>
          </a:xfrm>
          <a:prstGeom prst="rect">
            <a:avLst/>
          </a:prstGeom>
        </p:spPr>
        <p:txBody>
          <a:bodyPr vert="horz" lIns="91440" tIns="45720" rIns="91440" bIns="45720" rtlCol="0" anchor="ctr">
            <a:normAutofit/>
          </a:bodyPr>
          <a:lstStyle/>
          <a:p>
            <a:pPr lvl="0" algn="ctr">
              <a:spcBef>
                <a:spcPct val="0"/>
              </a:spcBef>
              <a:defRPr/>
            </a:pPr>
            <a:r>
              <a:rPr kumimoji="0" lang="hi-IN" sz="2000" b="0" i="0" u="none" strike="noStrike" kern="1200" cap="none" spc="0" normalizeH="0" baseline="0" noProof="0" dirty="0" smtClean="0">
                <a:ln>
                  <a:noFill/>
                </a:ln>
                <a:solidFill>
                  <a:schemeClr val="tx1"/>
                </a:solidFill>
                <a:effectLst/>
                <a:uLnTx/>
                <a:uFillTx/>
                <a:latin typeface="+mj-lt"/>
                <a:ea typeface="+mj-ea"/>
                <a:cs typeface="+mj-cs"/>
              </a:rPr>
              <a:t>प्रकार में डीडीओ चुने तथा यूजर कोड,पासवर्ड तथा कैप्चा </a:t>
            </a:r>
            <a:r>
              <a:rPr kumimoji="0" lang="en-US" sz="2000" b="0" i="0" u="none" strike="noStrike" kern="1200" cap="none" spc="0" normalizeH="0" baseline="0" noProof="0" dirty="0" smtClean="0">
                <a:ln>
                  <a:noFill/>
                </a:ln>
                <a:solidFill>
                  <a:schemeClr val="tx1"/>
                </a:solidFill>
                <a:effectLst/>
                <a:uLnTx/>
                <a:uFillTx/>
                <a:latin typeface="+mj-lt"/>
                <a:ea typeface="+mj-ea"/>
                <a:cs typeface="+mj-cs"/>
              </a:rPr>
              <a:t>Entry </a:t>
            </a:r>
            <a:r>
              <a:rPr kumimoji="0" lang="hi-IN" sz="2000" b="0" i="0" u="none" strike="noStrike" kern="1200" cap="none" spc="0" normalizeH="0" baseline="0" noProof="0" dirty="0" smtClean="0">
                <a:ln>
                  <a:noFill/>
                </a:ln>
                <a:solidFill>
                  <a:schemeClr val="tx1"/>
                </a:solidFill>
                <a:effectLst/>
                <a:uLnTx/>
                <a:uFillTx/>
                <a:latin typeface="+mj-lt"/>
                <a:ea typeface="+mj-ea"/>
                <a:cs typeface="+mj-cs"/>
              </a:rPr>
              <a:t>कर  लॉगिन पर क्लिक करें </a:t>
            </a:r>
            <a:r>
              <a:rPr lang="hi-IN" sz="2000" dirty="0" smtClean="0"/>
              <a:t>डीडीओ मुख्य पृष्ठ</a:t>
            </a:r>
            <a:r>
              <a:rPr lang="en-US" sz="2000" dirty="0" smtClean="0"/>
              <a:t> </a:t>
            </a:r>
            <a:r>
              <a:rPr lang="hi-IN" sz="2000" dirty="0" smtClean="0"/>
              <a:t>प्रदर्शित होगा</a:t>
            </a:r>
            <a:endParaRPr kumimoji="0" lang="en-US" sz="2000" b="0" i="0" u="none" strike="noStrike" kern="1200" cap="none" spc="0" normalizeH="0" baseline="0" noProof="0" dirty="0">
              <a:ln>
                <a:noFill/>
              </a:ln>
              <a:solidFill>
                <a:schemeClr val="tx1"/>
              </a:solidFill>
              <a:effectLst/>
              <a:uLnTx/>
              <a:uFillTx/>
              <a:latin typeface="+mj-lt"/>
              <a:ea typeface="+mj-ea"/>
              <a:cs typeface="+mj-cs"/>
            </a:endParaRPr>
          </a:p>
        </p:txBody>
      </p:sp>
      <p:pic>
        <p:nvPicPr>
          <p:cNvPr id="6" name="Picture 2"/>
          <p:cNvPicPr>
            <a:picLocks noChangeAspect="1" noChangeArrowheads="1"/>
          </p:cNvPicPr>
          <p:nvPr/>
        </p:nvPicPr>
        <p:blipFill>
          <a:blip r:embed="rId3"/>
          <a:srcRect/>
          <a:stretch>
            <a:fillRect/>
          </a:stretch>
        </p:blipFill>
        <p:spPr bwMode="auto">
          <a:xfrm>
            <a:off x="2209800" y="1219200"/>
            <a:ext cx="4267200" cy="264346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04800"/>
            <a:ext cx="8229600" cy="6248400"/>
          </a:xfrm>
        </p:spPr>
        <p:txBody>
          <a:bodyPr>
            <a:normAutofit/>
          </a:bodyPr>
          <a:lstStyle/>
          <a:p>
            <a:r>
              <a:rPr lang="hi-IN" sz="1800" dirty="0" smtClean="0"/>
              <a:t>अधि. कार्यलय/डीडीओ से प्राप्त न मांग, न जाँच, न घटना प्रमाण पत्र</a:t>
            </a:r>
            <a:r>
              <a:rPr lang="en-US" sz="1800" dirty="0" smtClean="0"/>
              <a:t> </a:t>
            </a:r>
            <a:r>
              <a:rPr lang="hi-IN" sz="1800" dirty="0" smtClean="0"/>
              <a:t> देखने के लिए अपने लोगिन में जा कर यहाँ क्लिक करे</a:t>
            </a:r>
          </a:p>
          <a:p>
            <a:endParaRPr lang="hi-IN" sz="1800" dirty="0" smtClean="0"/>
          </a:p>
          <a:p>
            <a:r>
              <a:rPr lang="hi-IN" sz="1400" dirty="0" smtClean="0"/>
              <a:t>आवेदन/प्रस्ताव की स्थिति प्रदर्शित होगी </a:t>
            </a:r>
            <a:br>
              <a:rPr lang="hi-IN" sz="1400" dirty="0" smtClean="0"/>
            </a:br>
            <a:r>
              <a:rPr lang="hi-IN" sz="1400" dirty="0" smtClean="0"/>
              <a:t>जिसे देखने हेतु फाइल डाउनलोड पर क्लिक करे</a:t>
            </a:r>
          </a:p>
          <a:p>
            <a:endParaRPr lang="hi-IN" sz="1800" dirty="0" smtClean="0"/>
          </a:p>
          <a:p>
            <a:endParaRPr lang="hi-IN" sz="1800" dirty="0" smtClean="0"/>
          </a:p>
          <a:p>
            <a:endParaRPr lang="hi-IN" sz="1800" dirty="0" smtClean="0"/>
          </a:p>
          <a:p>
            <a:endParaRPr lang="hi-IN" sz="1800" dirty="0" smtClean="0"/>
          </a:p>
          <a:p>
            <a:endParaRPr lang="hi-IN" sz="1800" dirty="0" smtClean="0"/>
          </a:p>
          <a:p>
            <a:r>
              <a:rPr lang="hi-IN" sz="1800" dirty="0" smtClean="0"/>
              <a:t>प्रमाण पत्र जारी करने के पश्चात अधि. कार्यलय/डीडीओ को जारी प्रमाण पत्र अपलोड करे     तत्पश्चात सेंड करे</a:t>
            </a:r>
          </a:p>
        </p:txBody>
      </p:sp>
      <p:pic>
        <p:nvPicPr>
          <p:cNvPr id="5" name="Picture 2"/>
          <p:cNvPicPr>
            <a:picLocks noChangeAspect="1" noChangeArrowheads="1"/>
          </p:cNvPicPr>
          <p:nvPr/>
        </p:nvPicPr>
        <p:blipFill>
          <a:blip r:embed="rId2"/>
          <a:srcRect/>
          <a:stretch>
            <a:fillRect/>
          </a:stretch>
        </p:blipFill>
        <p:spPr bwMode="auto">
          <a:xfrm>
            <a:off x="4772025" y="685800"/>
            <a:ext cx="2314575" cy="1219200"/>
          </a:xfrm>
          <a:prstGeom prst="rect">
            <a:avLst/>
          </a:prstGeom>
          <a:noFill/>
          <a:ln w="9525">
            <a:noFill/>
            <a:miter lim="800000"/>
            <a:headEnd/>
            <a:tailEnd/>
          </a:ln>
          <a:effectLst/>
        </p:spPr>
      </p:pic>
      <p:cxnSp>
        <p:nvCxnSpPr>
          <p:cNvPr id="11" name="Elbow Connector 10"/>
          <p:cNvCxnSpPr/>
          <p:nvPr/>
        </p:nvCxnSpPr>
        <p:spPr>
          <a:xfrm>
            <a:off x="4191000" y="762000"/>
            <a:ext cx="581025" cy="457200"/>
          </a:xfrm>
          <a:prstGeom prst="bentConnector3">
            <a:avLst>
              <a:gd name="adj1" fmla="val 50000"/>
            </a:avLst>
          </a:prstGeom>
          <a:ln>
            <a:tailEnd type="arrow"/>
          </a:ln>
        </p:spPr>
        <p:style>
          <a:lnRef idx="3">
            <a:schemeClr val="accent2"/>
          </a:lnRef>
          <a:fillRef idx="0">
            <a:schemeClr val="accent2"/>
          </a:fillRef>
          <a:effectRef idx="2">
            <a:schemeClr val="accent2"/>
          </a:effectRef>
          <a:fontRef idx="minor">
            <a:schemeClr val="tx1"/>
          </a:fontRef>
        </p:style>
      </p:cxnSp>
      <p:pic>
        <p:nvPicPr>
          <p:cNvPr id="2052" name="Picture 4"/>
          <p:cNvPicPr>
            <a:picLocks noChangeAspect="1" noChangeArrowheads="1"/>
          </p:cNvPicPr>
          <p:nvPr/>
        </p:nvPicPr>
        <p:blipFill>
          <a:blip r:embed="rId3"/>
          <a:srcRect/>
          <a:stretch>
            <a:fillRect/>
          </a:stretch>
        </p:blipFill>
        <p:spPr bwMode="auto">
          <a:xfrm>
            <a:off x="685800" y="2057400"/>
            <a:ext cx="7772400" cy="1190625"/>
          </a:xfrm>
          <a:prstGeom prst="rect">
            <a:avLst/>
          </a:prstGeom>
          <a:noFill/>
          <a:ln w="9525">
            <a:noFill/>
            <a:miter lim="800000"/>
            <a:headEnd/>
            <a:tailEnd/>
          </a:ln>
          <a:effectLst/>
        </p:spPr>
      </p:pic>
      <p:sp>
        <p:nvSpPr>
          <p:cNvPr id="14" name="Rectangle 13"/>
          <p:cNvSpPr/>
          <p:nvPr/>
        </p:nvSpPr>
        <p:spPr>
          <a:xfrm>
            <a:off x="7772400" y="2590800"/>
            <a:ext cx="685800" cy="304800"/>
          </a:xfrm>
          <a:prstGeom prst="rect">
            <a:avLst/>
          </a:prstGeom>
          <a:noFill/>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pic>
        <p:nvPicPr>
          <p:cNvPr id="2053" name="Picture 5"/>
          <p:cNvPicPr>
            <a:picLocks noChangeAspect="1" noChangeArrowheads="1"/>
          </p:cNvPicPr>
          <p:nvPr/>
        </p:nvPicPr>
        <p:blipFill>
          <a:blip r:embed="rId4"/>
          <a:srcRect/>
          <a:stretch>
            <a:fillRect/>
          </a:stretch>
        </p:blipFill>
        <p:spPr bwMode="auto">
          <a:xfrm>
            <a:off x="1" y="3962400"/>
            <a:ext cx="9144000" cy="2895600"/>
          </a:xfrm>
          <a:prstGeom prst="rect">
            <a:avLst/>
          </a:prstGeom>
          <a:noFill/>
          <a:ln w="9525">
            <a:noFill/>
            <a:miter lim="800000"/>
            <a:headEnd/>
            <a:tailEnd/>
          </a:ln>
          <a:effectLst/>
        </p:spPr>
      </p:pic>
      <p:cxnSp>
        <p:nvCxnSpPr>
          <p:cNvPr id="17" name="Straight Arrow Connector 16"/>
          <p:cNvCxnSpPr/>
          <p:nvPr/>
        </p:nvCxnSpPr>
        <p:spPr>
          <a:xfrm>
            <a:off x="2133600" y="3810000"/>
            <a:ext cx="2438400" cy="762000"/>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sp>
        <p:nvSpPr>
          <p:cNvPr id="18" name="TextBox 17"/>
          <p:cNvSpPr txBox="1"/>
          <p:nvPr/>
        </p:nvSpPr>
        <p:spPr>
          <a:xfrm>
            <a:off x="5181600" y="5943600"/>
            <a:ext cx="3962400" cy="369332"/>
          </a:xfrm>
          <a:prstGeom prst="rect">
            <a:avLst/>
          </a:prstGeom>
          <a:noFill/>
        </p:spPr>
        <p:txBody>
          <a:bodyPr wrap="square" rtlCol="0">
            <a:spAutoFit/>
          </a:bodyPr>
          <a:lstStyle/>
          <a:p>
            <a:r>
              <a:rPr lang="hi-IN" dirty="0" smtClean="0"/>
              <a:t>उच्च/अधि. कार्यालय का चयन करे</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5668963"/>
          </a:xfrm>
        </p:spPr>
        <p:txBody>
          <a:bodyPr>
            <a:normAutofit/>
          </a:bodyPr>
          <a:lstStyle/>
          <a:p>
            <a:r>
              <a:rPr lang="hi-IN" sz="1800" dirty="0" smtClean="0"/>
              <a:t>यदि अधि. कार्यलय/डीडीओ से प्राप्त आवेदन/प्रस्ताव में कोई त्रुटि है या अन्य जानकारी प्राप्त की जानी है तो टिप्पणी (सुझाव,सुधार आदि हेतु) बॉक्स में लिखे</a:t>
            </a:r>
          </a:p>
          <a:p>
            <a:r>
              <a:rPr lang="hi-IN" sz="1800" dirty="0" smtClean="0"/>
              <a:t>उच्च/अधि. कार्यालय सेलेक्ट करे प्रदर्शित डीडीओ में से सेलेक्ट करे</a:t>
            </a:r>
          </a:p>
          <a:p>
            <a:endParaRPr lang="hi-IN" sz="1800" dirty="0" smtClean="0"/>
          </a:p>
          <a:p>
            <a:endParaRPr lang="hi-IN" sz="1800" dirty="0" smtClean="0"/>
          </a:p>
          <a:p>
            <a:endParaRPr lang="hi-IN" sz="1800" dirty="0" smtClean="0"/>
          </a:p>
          <a:p>
            <a:endParaRPr lang="hi-IN" sz="1800" dirty="0" smtClean="0"/>
          </a:p>
          <a:p>
            <a:endParaRPr lang="hi-IN" sz="1800" dirty="0" smtClean="0"/>
          </a:p>
          <a:p>
            <a:endParaRPr lang="hi-IN" sz="1800" dirty="0" smtClean="0"/>
          </a:p>
          <a:p>
            <a:endParaRPr lang="hi-IN" sz="1800" dirty="0" smtClean="0"/>
          </a:p>
          <a:p>
            <a:endParaRPr lang="hi-IN" sz="1800" dirty="0" smtClean="0"/>
          </a:p>
          <a:p>
            <a:endParaRPr lang="hi-IN" sz="1800" dirty="0" smtClean="0"/>
          </a:p>
          <a:p>
            <a:r>
              <a:rPr lang="hi-IN" sz="1800" dirty="0" smtClean="0"/>
              <a:t>यदि आपके स्तर से प्रमाण पत्र जारी नही किया जाना है तथा इसे </a:t>
            </a:r>
            <a:r>
              <a:rPr lang="en-US" sz="1800" dirty="0" smtClean="0"/>
              <a:t>HOD/BCO/</a:t>
            </a:r>
            <a:r>
              <a:rPr lang="hi-IN" sz="1800" dirty="0" smtClean="0"/>
              <a:t>उच्च कार्यालय/प्रशासकीय विभाग को अग्रेषित किया जाना है तो यहाँ से  प्रस्ताव अपलोड करे तथा जिसे भेजा  है का चयन करे तथा सेंड करे</a:t>
            </a:r>
          </a:p>
        </p:txBody>
      </p:sp>
      <p:pic>
        <p:nvPicPr>
          <p:cNvPr id="5122" name="Picture 2"/>
          <p:cNvPicPr>
            <a:picLocks noChangeAspect="1" noChangeArrowheads="1"/>
          </p:cNvPicPr>
          <p:nvPr/>
        </p:nvPicPr>
        <p:blipFill>
          <a:blip r:embed="rId2"/>
          <a:srcRect/>
          <a:stretch>
            <a:fillRect/>
          </a:stretch>
        </p:blipFill>
        <p:spPr bwMode="auto">
          <a:xfrm>
            <a:off x="457200" y="1719263"/>
            <a:ext cx="8461300" cy="2395537"/>
          </a:xfrm>
          <a:prstGeom prst="rect">
            <a:avLst/>
          </a:prstGeom>
          <a:noFill/>
          <a:ln w="9525">
            <a:noFill/>
            <a:miter lim="800000"/>
            <a:headEnd/>
            <a:tailEnd/>
          </a:ln>
          <a:effectLst/>
        </p:spPr>
      </p:pic>
      <p:cxnSp>
        <p:nvCxnSpPr>
          <p:cNvPr id="9" name="Straight Arrow Connector 8"/>
          <p:cNvCxnSpPr/>
          <p:nvPr/>
        </p:nvCxnSpPr>
        <p:spPr>
          <a:xfrm rot="5400000">
            <a:off x="7734300" y="1638300"/>
            <a:ext cx="1447800" cy="1588"/>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cxnSp>
        <p:nvCxnSpPr>
          <p:cNvPr id="12" name="Straight Arrow Connector 11"/>
          <p:cNvCxnSpPr/>
          <p:nvPr/>
        </p:nvCxnSpPr>
        <p:spPr>
          <a:xfrm rot="5400000" flipH="1" flipV="1">
            <a:off x="5600700" y="3543300"/>
            <a:ext cx="2514600" cy="152400"/>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pic>
        <p:nvPicPr>
          <p:cNvPr id="5124" name="Picture 4"/>
          <p:cNvPicPr>
            <a:picLocks noChangeAspect="1" noChangeArrowheads="1"/>
          </p:cNvPicPr>
          <p:nvPr/>
        </p:nvPicPr>
        <p:blipFill>
          <a:blip r:embed="rId3"/>
          <a:srcRect/>
          <a:stretch>
            <a:fillRect/>
          </a:stretch>
        </p:blipFill>
        <p:spPr bwMode="auto">
          <a:xfrm>
            <a:off x="361950" y="5257800"/>
            <a:ext cx="8420100" cy="1447800"/>
          </a:xfrm>
          <a:prstGeom prst="rect">
            <a:avLst/>
          </a:prstGeom>
          <a:noFill/>
          <a:ln w="9525">
            <a:noFill/>
            <a:miter lim="800000"/>
            <a:headEnd/>
            <a:tailEnd/>
          </a:ln>
          <a:effectLst/>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563562"/>
          </a:xfrm>
        </p:spPr>
        <p:style>
          <a:lnRef idx="1">
            <a:schemeClr val="accent2"/>
          </a:lnRef>
          <a:fillRef idx="2">
            <a:schemeClr val="accent2"/>
          </a:fillRef>
          <a:effectRef idx="1">
            <a:schemeClr val="accent2"/>
          </a:effectRef>
          <a:fontRef idx="minor">
            <a:schemeClr val="dk1"/>
          </a:fontRef>
        </p:style>
        <p:txBody>
          <a:bodyPr>
            <a:normAutofit/>
          </a:bodyPr>
          <a:lstStyle/>
          <a:p>
            <a:r>
              <a:rPr lang="hi-IN" sz="2400" dirty="0" smtClean="0"/>
              <a:t>सामान्य त्रुटियां </a:t>
            </a:r>
            <a:endParaRPr lang="en-US" sz="2400" dirty="0"/>
          </a:p>
        </p:txBody>
      </p:sp>
      <p:sp>
        <p:nvSpPr>
          <p:cNvPr id="5" name="Content Placeholder 2"/>
          <p:cNvSpPr>
            <a:spLocks noGrp="1"/>
          </p:cNvSpPr>
          <p:nvPr>
            <p:ph idx="1"/>
          </p:nvPr>
        </p:nvSpPr>
        <p:spPr>
          <a:xfrm>
            <a:off x="457200" y="990600"/>
            <a:ext cx="8229600" cy="5486399"/>
          </a:xfrm>
        </p:spPr>
        <p:style>
          <a:lnRef idx="1">
            <a:schemeClr val="accent1"/>
          </a:lnRef>
          <a:fillRef idx="2">
            <a:schemeClr val="accent1"/>
          </a:fillRef>
          <a:effectRef idx="1">
            <a:schemeClr val="accent1"/>
          </a:effectRef>
          <a:fontRef idx="minor">
            <a:schemeClr val="dk1"/>
          </a:fontRef>
        </p:style>
        <p:txBody>
          <a:bodyPr>
            <a:normAutofit lnSpcReduction="10000"/>
          </a:bodyPr>
          <a:lstStyle/>
          <a:p>
            <a:r>
              <a:rPr lang="hi-IN" sz="2000" u="sng" dirty="0" smtClean="0"/>
              <a:t>बैंक अंडरटेकिंग </a:t>
            </a:r>
            <a:r>
              <a:rPr lang="hi-IN" sz="2000" dirty="0" smtClean="0"/>
              <a:t>फॉर्म में सम्बंधित बैंक का नाम नहीं लिखा जाना </a:t>
            </a:r>
            <a:endParaRPr lang="en-US" sz="2000" dirty="0" smtClean="0"/>
          </a:p>
          <a:p>
            <a:endParaRPr lang="en-US" sz="2000" dirty="0" smtClean="0"/>
          </a:p>
          <a:p>
            <a:pPr>
              <a:buNone/>
            </a:pPr>
            <a:r>
              <a:rPr lang="hi-IN" sz="2000" dirty="0" smtClean="0">
                <a:solidFill>
                  <a:srgbClr val="FF0000"/>
                </a:solidFill>
              </a:rPr>
              <a:t>कृपया निर्धारित प्रारूप का ही उपयोग करे, जिसे की </a:t>
            </a:r>
            <a:r>
              <a:rPr lang="en-US" sz="2000" dirty="0" smtClean="0">
                <a:solidFill>
                  <a:srgbClr val="FF0000"/>
                </a:solidFill>
              </a:rPr>
              <a:t>DDO module </a:t>
            </a:r>
            <a:r>
              <a:rPr lang="hi-IN" sz="2000" dirty="0" smtClean="0">
                <a:solidFill>
                  <a:srgbClr val="FF0000"/>
                </a:solidFill>
              </a:rPr>
              <a:t>से डाउनलोड किया जा सकता है </a:t>
            </a:r>
            <a:endParaRPr lang="en-US" sz="2000" dirty="0" smtClean="0">
              <a:solidFill>
                <a:srgbClr val="FF0000"/>
              </a:solidFill>
            </a:endParaRPr>
          </a:p>
          <a:p>
            <a:pPr>
              <a:buNone/>
            </a:pPr>
            <a:endParaRPr lang="hi-IN" sz="2000" dirty="0" smtClean="0">
              <a:solidFill>
                <a:srgbClr val="FF0000"/>
              </a:solidFill>
            </a:endParaRPr>
          </a:p>
          <a:p>
            <a:r>
              <a:rPr lang="hi-IN" sz="2000" dirty="0" smtClean="0"/>
              <a:t>बैंक खाताधारी के नाम से अंडरटेकिंग में लिखे गए नाम का न मिलना </a:t>
            </a:r>
          </a:p>
          <a:p>
            <a:r>
              <a:rPr lang="en-US" sz="2000" dirty="0" smtClean="0"/>
              <a:t>SBI </a:t>
            </a:r>
            <a:r>
              <a:rPr lang="hi-IN" sz="2000" dirty="0" smtClean="0"/>
              <a:t>के अलावा अन्य बैंको के </a:t>
            </a:r>
            <a:r>
              <a:rPr lang="en-US" sz="2000" dirty="0" smtClean="0"/>
              <a:t>PPO </a:t>
            </a:r>
            <a:r>
              <a:rPr lang="hi-IN" sz="2000" dirty="0" smtClean="0"/>
              <a:t>को भी </a:t>
            </a:r>
            <a:r>
              <a:rPr lang="en-US" sz="2000" dirty="0" smtClean="0"/>
              <a:t>SBI </a:t>
            </a:r>
            <a:r>
              <a:rPr lang="hi-IN" sz="2000" dirty="0" smtClean="0"/>
              <a:t>को प्रेषित करना </a:t>
            </a:r>
            <a:endParaRPr lang="en-US" sz="2000" dirty="0" smtClean="0"/>
          </a:p>
          <a:p>
            <a:endParaRPr lang="en-US" sz="2000" dirty="0" smtClean="0"/>
          </a:p>
          <a:p>
            <a:endParaRPr lang="hi-IN" sz="2000" dirty="0" smtClean="0"/>
          </a:p>
          <a:p>
            <a:pPr>
              <a:buNone/>
            </a:pPr>
            <a:r>
              <a:rPr lang="en-US" sz="1600" dirty="0" smtClean="0"/>
              <a:t>         </a:t>
            </a:r>
            <a:r>
              <a:rPr lang="hi-IN" sz="2000" dirty="0" smtClean="0"/>
              <a:t>इसके अलावा कोषालय अधिकारी निम्न बिन्दुओ पर अवश्य ध्यान देवें –</a:t>
            </a:r>
            <a:endParaRPr lang="en-US" sz="2000" dirty="0" smtClean="0"/>
          </a:p>
          <a:p>
            <a:pPr>
              <a:buNone/>
            </a:pPr>
            <a:endParaRPr lang="hi-IN" sz="2000" dirty="0" smtClean="0"/>
          </a:p>
          <a:p>
            <a:r>
              <a:rPr lang="hi-IN" sz="2000" dirty="0" smtClean="0"/>
              <a:t> </a:t>
            </a:r>
            <a:r>
              <a:rPr lang="en-US" sz="2000" dirty="0" smtClean="0"/>
              <a:t>XML  </a:t>
            </a:r>
            <a:r>
              <a:rPr lang="hi-IN" sz="2000" dirty="0" smtClean="0"/>
              <a:t>फाइल के डाटा से </a:t>
            </a:r>
            <a:r>
              <a:rPr lang="en-US" sz="2000" dirty="0" smtClean="0"/>
              <a:t>PPO </a:t>
            </a:r>
            <a:r>
              <a:rPr lang="hi-IN" sz="2000" dirty="0" smtClean="0"/>
              <a:t>के डाटा का मिलान करने के पश्चात ही बैंक को प्रेषित करें. कोई विसंगति होने पर </a:t>
            </a:r>
            <a:r>
              <a:rPr lang="en-US" sz="2000" dirty="0" smtClean="0"/>
              <a:t>NIC </a:t>
            </a:r>
            <a:r>
              <a:rPr lang="hi-IN" sz="2000" dirty="0" smtClean="0"/>
              <a:t>से संपर्क करें.</a:t>
            </a:r>
            <a:endParaRPr lang="en-US" sz="2000" dirty="0" smtClean="0"/>
          </a:p>
          <a:p>
            <a:endParaRPr lang="hi-IN" sz="2000" dirty="0" smtClean="0"/>
          </a:p>
          <a:p>
            <a:r>
              <a:rPr lang="en-US" sz="2000" dirty="0" smtClean="0"/>
              <a:t>Covering </a:t>
            </a:r>
            <a:r>
              <a:rPr lang="hi-IN" sz="2000" dirty="0" smtClean="0"/>
              <a:t>एवं </a:t>
            </a:r>
            <a:r>
              <a:rPr lang="en-US" sz="2000" dirty="0" smtClean="0"/>
              <a:t>PPO </a:t>
            </a:r>
            <a:r>
              <a:rPr lang="hi-IN" sz="2000" dirty="0" smtClean="0"/>
              <a:t>के महत्वपूर्ण बिंदुओं को स्वयं चेक करना सुनिश्चित करें , जैसे - पेंशन प्रारम्भ होने की तिथि </a:t>
            </a:r>
            <a:endParaRPr lang="en-US" sz="20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hi-IN" sz="2000" dirty="0" smtClean="0"/>
              <a:t>कार्यालय से रिटायर होने वाले कर्मचारियों की सूची देखने के लिए "नया फॉर्म भरें" पर क्लिक करें </a:t>
            </a:r>
            <a:endParaRPr lang="en-US" sz="2000" dirty="0"/>
          </a:p>
        </p:txBody>
      </p:sp>
      <p:pic>
        <p:nvPicPr>
          <p:cNvPr id="1026" name="Picture 2"/>
          <p:cNvPicPr>
            <a:picLocks noGrp="1" noChangeAspect="1" noChangeArrowheads="1"/>
          </p:cNvPicPr>
          <p:nvPr>
            <p:ph idx="1"/>
          </p:nvPr>
        </p:nvPicPr>
        <p:blipFill>
          <a:blip r:embed="rId2"/>
          <a:srcRect/>
          <a:stretch>
            <a:fillRect/>
          </a:stretch>
        </p:blipFill>
        <p:spPr bwMode="auto">
          <a:xfrm>
            <a:off x="457200" y="2274481"/>
            <a:ext cx="8229600" cy="2145119"/>
          </a:xfrm>
          <a:prstGeom prst="rect">
            <a:avLst/>
          </a:prstGeom>
          <a:noFill/>
          <a:ln w="9525">
            <a:noFill/>
            <a:miter lim="800000"/>
            <a:headEnd/>
            <a:tailEnd/>
          </a:ln>
          <a:effectLst/>
        </p:spPr>
      </p:pic>
      <p:sp>
        <p:nvSpPr>
          <p:cNvPr id="4" name="Rectangle 3"/>
          <p:cNvSpPr/>
          <p:nvPr/>
        </p:nvSpPr>
        <p:spPr>
          <a:xfrm>
            <a:off x="685800" y="3048000"/>
            <a:ext cx="1219200" cy="228600"/>
          </a:xfrm>
          <a:prstGeom prst="rect">
            <a:avLst/>
          </a:prstGeom>
          <a:noFill/>
        </p:spPr>
        <p:style>
          <a:lnRef idx="2">
            <a:schemeClr val="accent6"/>
          </a:lnRef>
          <a:fillRef idx="1">
            <a:schemeClr val="lt1"/>
          </a:fillRef>
          <a:effectRef idx="0">
            <a:schemeClr val="accent6"/>
          </a:effectRef>
          <a:fontRef idx="minor">
            <a:schemeClr val="dk1"/>
          </a:fontRef>
        </p:style>
        <p:txBody>
          <a:bodyPr rtlCol="0" anchor="ctr"/>
          <a:lstStyle/>
          <a:p>
            <a:pPr algn="ctr"/>
            <a:endParaRPr lang="en-US" b="1">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1" name="Picture 3"/>
          <p:cNvPicPr>
            <a:picLocks noGrp="1" noChangeAspect="1" noChangeArrowheads="1"/>
          </p:cNvPicPr>
          <p:nvPr>
            <p:ph idx="1"/>
          </p:nvPr>
        </p:nvPicPr>
        <p:blipFill>
          <a:blip r:embed="rId2"/>
          <a:srcRect/>
          <a:stretch>
            <a:fillRect/>
          </a:stretch>
        </p:blipFill>
        <p:spPr bwMode="auto">
          <a:xfrm>
            <a:off x="815375" y="1524000"/>
            <a:ext cx="7513249" cy="4525963"/>
          </a:xfrm>
          <a:prstGeom prst="rect">
            <a:avLst/>
          </a:prstGeom>
          <a:noFill/>
          <a:ln w="9525">
            <a:noFill/>
            <a:miter lim="800000"/>
            <a:headEnd/>
            <a:tailEnd/>
          </a:ln>
          <a:effectLst/>
        </p:spPr>
      </p:pic>
      <p:sp>
        <p:nvSpPr>
          <p:cNvPr id="7" name="Title 1"/>
          <p:cNvSpPr txBox="1">
            <a:spLocks/>
          </p:cNvSpPr>
          <p:nvPr/>
        </p:nvSpPr>
        <p:spPr>
          <a:xfrm>
            <a:off x="609600" y="427038"/>
            <a:ext cx="8229600" cy="1143000"/>
          </a:xfrm>
          <a:prstGeom prst="rect">
            <a:avLst/>
          </a:prstGeom>
        </p:spPr>
        <p:txBody>
          <a:bodyPr vert="horz" lIns="91440" tIns="45720" rIns="91440" bIns="45720" rtlCol="0" anchor="ctr">
            <a:normAutofit/>
          </a:bodyPr>
          <a:lstStyle/>
          <a:p>
            <a:pPr algn="ctr"/>
            <a:r>
              <a:rPr lang="hi-IN" sz="2000" dirty="0" smtClean="0"/>
              <a:t>रिटायर होने वाले कर्मचारियों की सूची</a:t>
            </a:r>
            <a:endParaRPr lang="en-US" sz="2000" b="1" dirty="0" smtClean="0"/>
          </a:p>
          <a:p>
            <a:pPr algn="ctr"/>
            <a:r>
              <a:rPr lang="hi-IN" dirty="0" smtClean="0">
                <a:solidFill>
                  <a:schemeClr val="tx2">
                    <a:lumMod val="60000"/>
                    <a:lumOff val="40000"/>
                  </a:schemeClr>
                </a:solidFill>
                <a:latin typeface="+mj-lt"/>
                <a:ea typeface="+mj-ea"/>
                <a:cs typeface="+mj-cs"/>
              </a:rPr>
              <a:t>इसमें आगामी 2 वर्ष में रिटायर होने वाले कर्मचारियों की सूची दर्शित है</a:t>
            </a:r>
            <a:r>
              <a:rPr lang="en-US" dirty="0" smtClean="0">
                <a:solidFill>
                  <a:schemeClr val="tx2">
                    <a:lumMod val="60000"/>
                    <a:lumOff val="40000"/>
                  </a:schemeClr>
                </a:solidFill>
                <a:latin typeface="+mj-lt"/>
                <a:ea typeface="+mj-ea"/>
                <a:cs typeface="+mj-cs"/>
              </a:rPr>
              <a:t>, </a:t>
            </a:r>
            <a:r>
              <a:rPr lang="hi-IN" dirty="0" smtClean="0">
                <a:solidFill>
                  <a:schemeClr val="tx2">
                    <a:lumMod val="60000"/>
                    <a:lumOff val="40000"/>
                  </a:schemeClr>
                </a:solidFill>
                <a:latin typeface="+mj-lt"/>
                <a:ea typeface="+mj-ea"/>
                <a:cs typeface="+mj-cs"/>
              </a:rPr>
              <a:t>पेंशन फॉर्म भरें पर क्लिक कर पेंशन फॉर्म भरें </a:t>
            </a:r>
            <a:endParaRPr kumimoji="0" lang="en-US" b="0" i="0" u="none" strike="noStrike" kern="1200" cap="none" spc="0" normalizeH="0" baseline="0" noProof="0" dirty="0" smtClean="0">
              <a:ln>
                <a:noFill/>
              </a:ln>
              <a:solidFill>
                <a:schemeClr val="tx2">
                  <a:lumMod val="60000"/>
                  <a:lumOff val="40000"/>
                </a:schemeClr>
              </a:solidFill>
              <a:effectLst/>
              <a:uLnTx/>
              <a:uFillTx/>
              <a:latin typeface="+mj-lt"/>
              <a:ea typeface="+mj-ea"/>
              <a:cs typeface="+mj-cs"/>
            </a:endParaRPr>
          </a:p>
        </p:txBody>
      </p:sp>
      <p:cxnSp>
        <p:nvCxnSpPr>
          <p:cNvPr id="5" name="Straight Arrow Connector 4"/>
          <p:cNvCxnSpPr/>
          <p:nvPr/>
        </p:nvCxnSpPr>
        <p:spPr>
          <a:xfrm rot="10800000" flipV="1">
            <a:off x="6629400" y="4800600"/>
            <a:ext cx="381000" cy="228600"/>
          </a:xfrm>
          <a:prstGeom prst="straightConnector1">
            <a:avLst/>
          </a:prstGeom>
          <a:ln>
            <a:tailEnd type="arrow"/>
          </a:ln>
        </p:spPr>
        <p:style>
          <a:lnRef idx="1">
            <a:schemeClr val="accent2"/>
          </a:lnRef>
          <a:fillRef idx="0">
            <a:schemeClr val="accent2"/>
          </a:fillRef>
          <a:effectRef idx="0">
            <a:schemeClr val="accent2"/>
          </a:effectRef>
          <a:fontRef idx="minor">
            <a:schemeClr val="tx1"/>
          </a:fontRef>
        </p:style>
      </p:cxnSp>
      <p:sp>
        <p:nvSpPr>
          <p:cNvPr id="9" name="Rectangle 8"/>
          <p:cNvSpPr/>
          <p:nvPr/>
        </p:nvSpPr>
        <p:spPr>
          <a:xfrm rot="16200000">
            <a:off x="209550" y="5200650"/>
            <a:ext cx="685800" cy="647700"/>
          </a:xfrm>
          <a:prstGeom prst="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hi-IN" dirty="0" smtClean="0"/>
              <a:t>सूची</a:t>
            </a: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28600"/>
            <a:ext cx="8229600" cy="1143000"/>
          </a:xfrm>
        </p:spPr>
        <p:txBody>
          <a:bodyPr>
            <a:normAutofit/>
          </a:bodyPr>
          <a:lstStyle/>
          <a:p>
            <a:r>
              <a:rPr lang="hi-IN" sz="2400" dirty="0" smtClean="0"/>
              <a:t>सूची में नाम</a:t>
            </a:r>
            <a:r>
              <a:rPr lang="en-US" sz="2400" dirty="0" smtClean="0"/>
              <a:t> </a:t>
            </a:r>
            <a:r>
              <a:rPr lang="hi-IN" sz="2400" dirty="0" smtClean="0"/>
              <a:t>न होने पर</a:t>
            </a:r>
            <a:r>
              <a:rPr lang="en-US" sz="2400" dirty="0" smtClean="0"/>
              <a:t> </a:t>
            </a:r>
            <a:r>
              <a:rPr lang="hi-IN" sz="2400" dirty="0" smtClean="0"/>
              <a:t>तारीख से को पीछे ले जाएं</a:t>
            </a:r>
            <a:endParaRPr lang="en-US" sz="2400" dirty="0"/>
          </a:p>
        </p:txBody>
      </p:sp>
      <p:pic>
        <p:nvPicPr>
          <p:cNvPr id="8" name="Picture 3"/>
          <p:cNvPicPr>
            <a:picLocks noGrp="1" noChangeAspect="1" noChangeArrowheads="1"/>
          </p:cNvPicPr>
          <p:nvPr>
            <p:ph idx="1"/>
          </p:nvPr>
        </p:nvPicPr>
        <p:blipFill>
          <a:blip r:embed="rId2"/>
          <a:srcRect/>
          <a:stretch>
            <a:fillRect/>
          </a:stretch>
        </p:blipFill>
        <p:spPr bwMode="auto">
          <a:xfrm>
            <a:off x="914400" y="1295400"/>
            <a:ext cx="3095625" cy="485775"/>
          </a:xfrm>
          <a:prstGeom prst="rect">
            <a:avLst/>
          </a:prstGeom>
          <a:noFill/>
          <a:ln w="9525">
            <a:noFill/>
            <a:miter lim="800000"/>
            <a:headEnd/>
            <a:tailEnd/>
          </a:ln>
          <a:effectLst/>
        </p:spPr>
      </p:pic>
      <p:pic>
        <p:nvPicPr>
          <p:cNvPr id="8196" name="Picture 4"/>
          <p:cNvPicPr>
            <a:picLocks noChangeAspect="1" noChangeArrowheads="1"/>
          </p:cNvPicPr>
          <p:nvPr/>
        </p:nvPicPr>
        <p:blipFill>
          <a:blip r:embed="rId3"/>
          <a:srcRect/>
          <a:stretch>
            <a:fillRect/>
          </a:stretch>
        </p:blipFill>
        <p:spPr bwMode="auto">
          <a:xfrm>
            <a:off x="4648200" y="1219200"/>
            <a:ext cx="2276475" cy="619125"/>
          </a:xfrm>
          <a:prstGeom prst="rect">
            <a:avLst/>
          </a:prstGeom>
          <a:noFill/>
          <a:ln w="9525">
            <a:noFill/>
            <a:miter lim="800000"/>
            <a:headEnd/>
            <a:tailEnd/>
          </a:ln>
          <a:effectLst/>
        </p:spPr>
      </p:pic>
      <p:sp>
        <p:nvSpPr>
          <p:cNvPr id="13" name="Title 1"/>
          <p:cNvSpPr txBox="1">
            <a:spLocks/>
          </p:cNvSpPr>
          <p:nvPr/>
        </p:nvSpPr>
        <p:spPr>
          <a:xfrm>
            <a:off x="3962400" y="1219200"/>
            <a:ext cx="914400" cy="609600"/>
          </a:xfrm>
          <a:prstGeom prst="rect">
            <a:avLst/>
          </a:prstGeom>
        </p:spPr>
        <p:txBody>
          <a:bodyPr vert="horz" lIns="91440" tIns="45720" rIns="91440" bIns="45720" rtlCol="0" anchor="ctr">
            <a:normAutofit/>
          </a:bodyPr>
          <a:lstStyle/>
          <a:p>
            <a:pPr lvl="0" algn="ctr">
              <a:spcBef>
                <a:spcPct val="0"/>
              </a:spcBef>
            </a:pPr>
            <a:r>
              <a:rPr lang="hi-IN" sz="2000" dirty="0" smtClean="0">
                <a:latin typeface="+mj-lt"/>
                <a:ea typeface="+mj-ea"/>
                <a:cs typeface="+mj-cs"/>
              </a:rPr>
              <a:t>तथा</a:t>
            </a:r>
            <a:endParaRPr kumimoji="0" lang="en-US" sz="2000" b="0" i="0" u="none" strike="noStrike" kern="1200" cap="none" spc="0" normalizeH="0" baseline="0" noProof="0" dirty="0">
              <a:ln>
                <a:noFill/>
              </a:ln>
              <a:solidFill>
                <a:schemeClr val="tx1"/>
              </a:solidFill>
              <a:effectLst/>
              <a:uLnTx/>
              <a:uFillTx/>
              <a:latin typeface="+mj-lt"/>
              <a:ea typeface="+mj-ea"/>
              <a:cs typeface="+mj-cs"/>
            </a:endParaRPr>
          </a:p>
        </p:txBody>
      </p:sp>
      <p:sp>
        <p:nvSpPr>
          <p:cNvPr id="14" name="Title 1"/>
          <p:cNvSpPr txBox="1">
            <a:spLocks/>
          </p:cNvSpPr>
          <p:nvPr/>
        </p:nvSpPr>
        <p:spPr>
          <a:xfrm>
            <a:off x="7010400" y="1219200"/>
            <a:ext cx="1600200" cy="609600"/>
          </a:xfrm>
          <a:prstGeom prst="rect">
            <a:avLst/>
          </a:prstGeom>
        </p:spPr>
        <p:txBody>
          <a:bodyPr vert="horz" lIns="91440" tIns="45720" rIns="91440" bIns="45720" rtlCol="0" anchor="ctr">
            <a:normAutofit fontScale="92500"/>
          </a:bodyPr>
          <a:lstStyle/>
          <a:p>
            <a:pPr lvl="0" algn="ctr">
              <a:spcBef>
                <a:spcPct val="0"/>
              </a:spcBef>
            </a:pPr>
            <a:r>
              <a:rPr lang="hi-IN" sz="2000" dirty="0" smtClean="0">
                <a:latin typeface="+mj-lt"/>
                <a:ea typeface="+mj-ea"/>
                <a:cs typeface="+mj-cs"/>
              </a:rPr>
              <a:t>पर क्लिक करें</a:t>
            </a:r>
            <a:endParaRPr kumimoji="0" lang="en-US" sz="2000" b="0" i="0" u="none" strike="noStrike" kern="1200" cap="none" spc="0" normalizeH="0" baseline="0" noProof="0" dirty="0">
              <a:ln>
                <a:noFill/>
              </a:ln>
              <a:solidFill>
                <a:schemeClr val="tx1"/>
              </a:solidFill>
              <a:effectLst/>
              <a:uLnTx/>
              <a:uFillTx/>
              <a:latin typeface="+mj-lt"/>
              <a:ea typeface="+mj-ea"/>
              <a:cs typeface="+mj-cs"/>
            </a:endParaRPr>
          </a:p>
        </p:txBody>
      </p:sp>
      <p:sp>
        <p:nvSpPr>
          <p:cNvPr id="15" name="Title 1"/>
          <p:cNvSpPr txBox="1">
            <a:spLocks/>
          </p:cNvSpPr>
          <p:nvPr/>
        </p:nvSpPr>
        <p:spPr>
          <a:xfrm>
            <a:off x="609600" y="1981200"/>
            <a:ext cx="8229600" cy="533400"/>
          </a:xfrm>
          <a:prstGeom prst="rect">
            <a:avLst/>
          </a:prstGeom>
        </p:spPr>
        <p:txBody>
          <a:bodyPr vert="horz" lIns="91440" tIns="45720" rIns="91440" bIns="45720" rtlCol="0" anchor="ctr">
            <a:normAutofit/>
          </a:bodyPr>
          <a:lstStyle/>
          <a:p>
            <a:pPr lvl="0" algn="ctr">
              <a:spcBef>
                <a:spcPct val="0"/>
              </a:spcBef>
            </a:pPr>
            <a:r>
              <a:rPr lang="hi-IN" sz="2000" dirty="0" smtClean="0">
                <a:latin typeface="+mj-lt"/>
                <a:ea typeface="+mj-ea"/>
                <a:cs typeface="+mj-cs"/>
              </a:rPr>
              <a:t>सूची में नाम प्रदर्शित होगा</a:t>
            </a:r>
            <a:r>
              <a:rPr lang="en-US" sz="2000" dirty="0" smtClean="0">
                <a:latin typeface="+mj-lt"/>
                <a:ea typeface="+mj-ea"/>
                <a:cs typeface="+mj-cs"/>
              </a:rPr>
              <a:t> </a:t>
            </a:r>
            <a:r>
              <a:rPr lang="hi-IN" sz="2000" dirty="0" smtClean="0">
                <a:latin typeface="+mj-lt"/>
                <a:ea typeface="+mj-ea"/>
                <a:cs typeface="+mj-cs"/>
              </a:rPr>
              <a:t>तत्</a:t>
            </a:r>
            <a:r>
              <a:rPr lang="en-US" sz="2000" dirty="0" smtClean="0">
                <a:latin typeface="+mj-lt"/>
                <a:ea typeface="+mj-ea"/>
                <a:cs typeface="+mj-cs"/>
              </a:rPr>
              <a:t> </a:t>
            </a:r>
            <a:r>
              <a:rPr lang="hi-IN" sz="2000" dirty="0" smtClean="0">
                <a:latin typeface="+mj-lt"/>
                <a:ea typeface="+mj-ea"/>
                <a:cs typeface="+mj-cs"/>
              </a:rPr>
              <a:t>पश्चा</a:t>
            </a:r>
            <a:r>
              <a:rPr lang="hi-IN" sz="2000" dirty="0" smtClean="0"/>
              <a:t>त्</a:t>
            </a:r>
            <a:r>
              <a:rPr lang="hi-IN" sz="2000" dirty="0" smtClean="0">
                <a:latin typeface="+mj-lt"/>
                <a:ea typeface="+mj-ea"/>
                <a:cs typeface="+mj-cs"/>
              </a:rPr>
              <a:t> "पेंशन फॉर्म भरें" पर क्लिक करें ।</a:t>
            </a:r>
            <a:endParaRPr kumimoji="0" lang="en-US" sz="2000" b="0" i="0" u="none" strike="noStrike" kern="1200" cap="none" spc="0" normalizeH="0" baseline="0" noProof="0" dirty="0">
              <a:ln>
                <a:noFill/>
              </a:ln>
              <a:solidFill>
                <a:schemeClr val="tx1"/>
              </a:solidFill>
              <a:effectLst/>
              <a:uLnTx/>
              <a:uFillTx/>
              <a:latin typeface="+mj-lt"/>
              <a:ea typeface="+mj-ea"/>
              <a:cs typeface="+mj-cs"/>
            </a:endParaRPr>
          </a:p>
        </p:txBody>
      </p:sp>
      <p:sp>
        <p:nvSpPr>
          <p:cNvPr id="16" name="Title 1"/>
          <p:cNvSpPr txBox="1">
            <a:spLocks/>
          </p:cNvSpPr>
          <p:nvPr/>
        </p:nvSpPr>
        <p:spPr>
          <a:xfrm>
            <a:off x="609600" y="2667000"/>
            <a:ext cx="8229600" cy="1219200"/>
          </a:xfrm>
          <a:prstGeom prst="rect">
            <a:avLst/>
          </a:prstGeom>
        </p:spPr>
        <p:txBody>
          <a:bodyPr vert="horz" lIns="91440" tIns="45720" rIns="91440" bIns="45720" rtlCol="0" anchor="ctr">
            <a:normAutofit/>
          </a:bodyPr>
          <a:lstStyle/>
          <a:p>
            <a:pPr algn="ctr">
              <a:spcBef>
                <a:spcPct val="0"/>
              </a:spcBef>
            </a:pPr>
            <a:r>
              <a:rPr lang="hi-IN" sz="2000" dirty="0" smtClean="0">
                <a:latin typeface="+mj-lt"/>
                <a:ea typeface="+mj-ea"/>
                <a:cs typeface="+mj-cs"/>
              </a:rPr>
              <a:t>दिवंगत शासकीय</a:t>
            </a:r>
            <a:r>
              <a:rPr lang="en-US" sz="2000" dirty="0" smtClean="0">
                <a:latin typeface="+mj-lt"/>
                <a:ea typeface="+mj-ea"/>
                <a:cs typeface="+mj-cs"/>
              </a:rPr>
              <a:t> </a:t>
            </a:r>
            <a:r>
              <a:rPr lang="hi-IN" sz="2000" dirty="0" smtClean="0"/>
              <a:t>सेवक </a:t>
            </a:r>
            <a:r>
              <a:rPr lang="en-US" sz="2000" dirty="0" smtClean="0"/>
              <a:t>/</a:t>
            </a:r>
            <a:r>
              <a:rPr lang="hi-IN" sz="2000" dirty="0" smtClean="0"/>
              <a:t> अनिवार्य</a:t>
            </a:r>
            <a:r>
              <a:rPr lang="en-US" sz="2000" dirty="0" smtClean="0"/>
              <a:t>/</a:t>
            </a:r>
            <a:r>
              <a:rPr lang="hi-IN" sz="2000" dirty="0" smtClean="0"/>
              <a:t>ऐच्छिक सेवानिवृत्ति</a:t>
            </a:r>
            <a:r>
              <a:rPr lang="hi-IN" sz="2000" dirty="0" smtClean="0">
                <a:latin typeface="+mj-lt"/>
                <a:ea typeface="+mj-ea"/>
                <a:cs typeface="+mj-cs"/>
              </a:rPr>
              <a:t> का पेंशन फॉर्म भरने हेतु </a:t>
            </a:r>
            <a:r>
              <a:rPr lang="en-US" sz="2000" dirty="0" smtClean="0">
                <a:latin typeface="+mj-lt"/>
                <a:ea typeface="+mj-ea"/>
                <a:cs typeface="+mj-cs"/>
              </a:rPr>
              <a:t>search Employee </a:t>
            </a:r>
            <a:r>
              <a:rPr lang="hi-IN" sz="2000" dirty="0" smtClean="0">
                <a:latin typeface="+mj-lt"/>
                <a:ea typeface="+mj-ea"/>
                <a:cs typeface="+mj-cs"/>
              </a:rPr>
              <a:t>पर क्लिक करें</a:t>
            </a:r>
            <a:r>
              <a:rPr lang="en-US" sz="2000" dirty="0" smtClean="0">
                <a:latin typeface="+mj-lt"/>
                <a:ea typeface="+mj-ea"/>
                <a:cs typeface="+mj-cs"/>
              </a:rPr>
              <a:t> </a:t>
            </a:r>
            <a:r>
              <a:rPr lang="hi-IN" sz="2000" dirty="0" smtClean="0"/>
              <a:t>प्रदर्शित बॉक्स में </a:t>
            </a:r>
            <a:r>
              <a:rPr lang="en-US" sz="2000" dirty="0" smtClean="0"/>
              <a:t>Employee Code Enter </a:t>
            </a:r>
            <a:r>
              <a:rPr lang="hi-IN" sz="2000" dirty="0" smtClean="0"/>
              <a:t>करे </a:t>
            </a:r>
            <a:r>
              <a:rPr lang="en-US" sz="2000" dirty="0" smtClean="0"/>
              <a:t>search </a:t>
            </a:r>
            <a:r>
              <a:rPr lang="hi-IN" sz="2000" dirty="0" smtClean="0"/>
              <a:t>बटन पर क्लिक करें</a:t>
            </a:r>
            <a:endParaRPr lang="en-US" sz="2000" dirty="0" smtClean="0"/>
          </a:p>
          <a:p>
            <a:pPr lvl="0" algn="ctr">
              <a:spcBef>
                <a:spcPct val="0"/>
              </a:spcBef>
            </a:pPr>
            <a:endParaRPr kumimoji="0" lang="en-US" sz="2000" b="0" i="0" u="none" strike="noStrike" kern="1200" cap="none" spc="0" normalizeH="0" baseline="0" noProof="0" dirty="0">
              <a:ln>
                <a:noFill/>
              </a:ln>
              <a:solidFill>
                <a:schemeClr val="tx1"/>
              </a:solidFill>
              <a:effectLst/>
              <a:uLnTx/>
              <a:uFillTx/>
              <a:latin typeface="+mj-lt"/>
              <a:ea typeface="+mj-ea"/>
              <a:cs typeface="+mj-cs"/>
            </a:endParaRPr>
          </a:p>
        </p:txBody>
      </p:sp>
      <p:pic>
        <p:nvPicPr>
          <p:cNvPr id="8197" name="Picture 5"/>
          <p:cNvPicPr>
            <a:picLocks noChangeAspect="1" noChangeArrowheads="1"/>
          </p:cNvPicPr>
          <p:nvPr/>
        </p:nvPicPr>
        <p:blipFill>
          <a:blip r:embed="rId4"/>
          <a:srcRect/>
          <a:stretch>
            <a:fillRect/>
          </a:stretch>
        </p:blipFill>
        <p:spPr bwMode="auto">
          <a:xfrm>
            <a:off x="838200" y="4038600"/>
            <a:ext cx="3733800" cy="2438400"/>
          </a:xfrm>
          <a:prstGeom prst="rect">
            <a:avLst/>
          </a:prstGeom>
          <a:noFill/>
          <a:ln w="9525">
            <a:noFill/>
            <a:miter lim="800000"/>
            <a:headEnd/>
            <a:tailEnd/>
          </a:ln>
          <a:effectLst/>
        </p:spPr>
      </p:pic>
      <p:cxnSp>
        <p:nvCxnSpPr>
          <p:cNvPr id="19" name="Straight Connector 18"/>
          <p:cNvCxnSpPr/>
          <p:nvPr/>
        </p:nvCxnSpPr>
        <p:spPr>
          <a:xfrm>
            <a:off x="304800" y="2667000"/>
            <a:ext cx="8458200" cy="1588"/>
          </a:xfrm>
          <a:prstGeom prst="line">
            <a:avLst/>
          </a:prstGeom>
        </p:spPr>
        <p:style>
          <a:lnRef idx="1">
            <a:schemeClr val="accent1"/>
          </a:lnRef>
          <a:fillRef idx="0">
            <a:schemeClr val="accent1"/>
          </a:fillRef>
          <a:effectRef idx="0">
            <a:schemeClr val="accent1"/>
          </a:effectRef>
          <a:fontRef idx="minor">
            <a:schemeClr val="tx1"/>
          </a:fontRef>
        </p:style>
      </p:cxnSp>
      <p:pic>
        <p:nvPicPr>
          <p:cNvPr id="21" name="Picture 2"/>
          <p:cNvPicPr>
            <a:picLocks noChangeAspect="1" noChangeArrowheads="1"/>
          </p:cNvPicPr>
          <p:nvPr/>
        </p:nvPicPr>
        <p:blipFill>
          <a:blip r:embed="rId5"/>
          <a:srcRect/>
          <a:stretch>
            <a:fillRect/>
          </a:stretch>
        </p:blipFill>
        <p:spPr bwMode="auto">
          <a:xfrm>
            <a:off x="5257800" y="4038600"/>
            <a:ext cx="3473329" cy="2181225"/>
          </a:xfrm>
          <a:prstGeom prst="rect">
            <a:avLst/>
          </a:prstGeom>
          <a:noFill/>
          <a:ln w="9525">
            <a:noFill/>
            <a:miter lim="800000"/>
            <a:headEnd/>
            <a:tailEnd/>
          </a:ln>
          <a:effectLst/>
        </p:spPr>
      </p:pic>
      <p:sp>
        <p:nvSpPr>
          <p:cNvPr id="23" name="Down Arrow 22"/>
          <p:cNvSpPr/>
          <p:nvPr/>
        </p:nvSpPr>
        <p:spPr>
          <a:xfrm flipH="1">
            <a:off x="3733800" y="990600"/>
            <a:ext cx="228600" cy="3810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hi-IN" sz="2000" dirty="0" smtClean="0"/>
              <a:t>दिवंगत </a:t>
            </a:r>
            <a:r>
              <a:rPr lang="en-US" sz="2000" dirty="0" smtClean="0"/>
              <a:t>/</a:t>
            </a:r>
            <a:r>
              <a:rPr lang="hi-IN" sz="2000" dirty="0" smtClean="0"/>
              <a:t> अनिवार्य</a:t>
            </a:r>
            <a:r>
              <a:rPr lang="en-US" sz="2000" dirty="0" smtClean="0"/>
              <a:t>/</a:t>
            </a:r>
            <a:r>
              <a:rPr lang="hi-IN" sz="2000" dirty="0" smtClean="0"/>
              <a:t>ऐच्छिक सेवानिवृत्त</a:t>
            </a:r>
            <a:r>
              <a:rPr lang="en-US" sz="2000" dirty="0" smtClean="0"/>
              <a:t> </a:t>
            </a:r>
            <a:r>
              <a:rPr lang="hi-IN" sz="2000" dirty="0" smtClean="0"/>
              <a:t>शासकीय</a:t>
            </a:r>
            <a:r>
              <a:rPr lang="en-US" sz="2000" dirty="0" smtClean="0"/>
              <a:t> </a:t>
            </a:r>
            <a:r>
              <a:rPr lang="hi-IN" sz="2000" dirty="0" smtClean="0"/>
              <a:t>सेवक का विवरण प्रदर्शित है</a:t>
            </a:r>
            <a:r>
              <a:rPr lang="en-US" sz="2000" dirty="0" smtClean="0"/>
              <a:t> </a:t>
            </a:r>
            <a:br>
              <a:rPr lang="en-US" sz="2000" dirty="0" smtClean="0"/>
            </a:br>
            <a:r>
              <a:rPr lang="hi-IN" sz="1800" dirty="0" smtClean="0">
                <a:solidFill>
                  <a:schemeClr val="tx2">
                    <a:lumMod val="60000"/>
                    <a:lumOff val="40000"/>
                  </a:schemeClr>
                </a:solidFill>
              </a:rPr>
              <a:t>पेंशन फॉर्म भरें पर क्लिक कर पेंशन फॉर्म भरें</a:t>
            </a:r>
            <a:endParaRPr lang="en-US" sz="1800" dirty="0">
              <a:solidFill>
                <a:schemeClr val="tx2">
                  <a:lumMod val="60000"/>
                  <a:lumOff val="40000"/>
                </a:schemeClr>
              </a:solidFill>
            </a:endParaRPr>
          </a:p>
        </p:txBody>
      </p:sp>
      <p:pic>
        <p:nvPicPr>
          <p:cNvPr id="10242" name="Picture 2"/>
          <p:cNvPicPr>
            <a:picLocks noGrp="1" noChangeAspect="1" noChangeArrowheads="1"/>
          </p:cNvPicPr>
          <p:nvPr>
            <p:ph idx="1"/>
          </p:nvPr>
        </p:nvPicPr>
        <p:blipFill>
          <a:blip r:embed="rId2"/>
          <a:srcRect/>
          <a:stretch>
            <a:fillRect/>
          </a:stretch>
        </p:blipFill>
        <p:spPr bwMode="auto">
          <a:xfrm>
            <a:off x="457200" y="1981200"/>
            <a:ext cx="8229600" cy="3581400"/>
          </a:xfrm>
          <a:prstGeom prst="rect">
            <a:avLst/>
          </a:prstGeom>
          <a:noFill/>
          <a:ln w="9525">
            <a:noFill/>
            <a:miter lim="800000"/>
            <a:headEnd/>
            <a:tailEnd/>
          </a:ln>
          <a:effectLst/>
        </p:spPr>
      </p:pic>
      <p:cxnSp>
        <p:nvCxnSpPr>
          <p:cNvPr id="6" name="Straight Arrow Connector 5"/>
          <p:cNvCxnSpPr/>
          <p:nvPr/>
        </p:nvCxnSpPr>
        <p:spPr>
          <a:xfrm rot="5400000">
            <a:off x="6057900" y="3695700"/>
            <a:ext cx="1066800" cy="685800"/>
          </a:xfrm>
          <a:prstGeom prst="straightConnector1">
            <a:avLst/>
          </a:prstGeom>
          <a:ln>
            <a:tailEnd type="arrow"/>
          </a:ln>
        </p:spPr>
        <p:style>
          <a:lnRef idx="1">
            <a:schemeClr val="accent2"/>
          </a:lnRef>
          <a:fillRef idx="0">
            <a:schemeClr val="accent2"/>
          </a:fillRef>
          <a:effectRef idx="0">
            <a:schemeClr val="accent2"/>
          </a:effectRef>
          <a:fontRef idx="minor">
            <a:schemeClr val="tx1"/>
          </a:fontRef>
        </p:style>
      </p:cxn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hi-IN" sz="2000" dirty="0" smtClean="0"/>
              <a:t>यदि सेवानिवृत्त होने वाले शासकीय सेवक का नाम इस डी डी ओ के सूचि में  नहीं है वह अन्य डी डी ओ में कार्यरत है लेकिन पेंशन फॉर्म इसी कार्यालय से भरा जाना है तो</a:t>
            </a:r>
            <a:r>
              <a:rPr lang="en-US" sz="2000" dirty="0" smtClean="0"/>
              <a:t> “</a:t>
            </a:r>
            <a:r>
              <a:rPr lang="en-US" sz="2000" dirty="0" smtClean="0">
                <a:solidFill>
                  <a:srgbClr val="FF0000"/>
                </a:solidFill>
              </a:rPr>
              <a:t>Add New Employee For Pension if not mentioned in below list</a:t>
            </a:r>
            <a:r>
              <a:rPr lang="en-US" sz="2000" dirty="0" smtClean="0"/>
              <a:t>” </a:t>
            </a:r>
            <a:r>
              <a:rPr lang="hi-IN" sz="2000" dirty="0" smtClean="0"/>
              <a:t>पर</a:t>
            </a:r>
            <a:r>
              <a:rPr lang="en-US" sz="2000" dirty="0" smtClean="0"/>
              <a:t> </a:t>
            </a:r>
            <a:r>
              <a:rPr lang="hi-IN" sz="2000" dirty="0" smtClean="0"/>
              <a:t>क्लिक करें </a:t>
            </a:r>
            <a:endParaRPr lang="en-US" sz="2000" dirty="0"/>
          </a:p>
        </p:txBody>
      </p:sp>
      <p:pic>
        <p:nvPicPr>
          <p:cNvPr id="11266" name="Picture 2"/>
          <p:cNvPicPr>
            <a:picLocks noGrp="1" noChangeAspect="1" noChangeArrowheads="1"/>
          </p:cNvPicPr>
          <p:nvPr>
            <p:ph idx="1"/>
          </p:nvPr>
        </p:nvPicPr>
        <p:blipFill>
          <a:blip r:embed="rId2"/>
          <a:srcRect/>
          <a:stretch>
            <a:fillRect/>
          </a:stretch>
        </p:blipFill>
        <p:spPr bwMode="auto">
          <a:xfrm>
            <a:off x="2057400" y="1279691"/>
            <a:ext cx="4648200" cy="2301709"/>
          </a:xfrm>
          <a:prstGeom prst="rect">
            <a:avLst/>
          </a:prstGeom>
          <a:noFill/>
          <a:ln w="9525">
            <a:noFill/>
            <a:miter lim="800000"/>
            <a:headEnd/>
            <a:tailEnd/>
          </a:ln>
          <a:effectLst/>
        </p:spPr>
      </p:pic>
      <p:pic>
        <p:nvPicPr>
          <p:cNvPr id="11267" name="Picture 3"/>
          <p:cNvPicPr>
            <a:picLocks noChangeAspect="1" noChangeArrowheads="1"/>
          </p:cNvPicPr>
          <p:nvPr/>
        </p:nvPicPr>
        <p:blipFill>
          <a:blip r:embed="rId3"/>
          <a:srcRect/>
          <a:stretch>
            <a:fillRect/>
          </a:stretch>
        </p:blipFill>
        <p:spPr bwMode="auto">
          <a:xfrm>
            <a:off x="2667000" y="3810000"/>
            <a:ext cx="3496700" cy="1981200"/>
          </a:xfrm>
          <a:prstGeom prst="rect">
            <a:avLst/>
          </a:prstGeom>
          <a:noFill/>
          <a:ln w="9525">
            <a:noFill/>
            <a:miter lim="800000"/>
            <a:headEnd/>
            <a:tailEnd/>
          </a:ln>
          <a:effectLst/>
        </p:spPr>
      </p:pic>
      <p:sp>
        <p:nvSpPr>
          <p:cNvPr id="6" name="Title 1"/>
          <p:cNvSpPr txBox="1">
            <a:spLocks/>
          </p:cNvSpPr>
          <p:nvPr/>
        </p:nvSpPr>
        <p:spPr>
          <a:xfrm>
            <a:off x="533400" y="3124200"/>
            <a:ext cx="8229600" cy="1066800"/>
          </a:xfrm>
          <a:prstGeom prst="rect">
            <a:avLst/>
          </a:prstGeom>
        </p:spPr>
        <p:txBody>
          <a:bodyPr vert="horz" lIns="91440" tIns="45720" rIns="91440" bIns="45720" rtlCol="0" anchor="ctr">
            <a:normAutofit/>
          </a:bodyPr>
          <a:lstStyle/>
          <a:p>
            <a:pPr lvl="0" algn="ctr">
              <a:spcBef>
                <a:spcPct val="0"/>
              </a:spcBef>
            </a:pPr>
            <a:r>
              <a:rPr lang="hi-IN" sz="2000" dirty="0" smtClean="0">
                <a:latin typeface="+mj-lt"/>
                <a:ea typeface="+mj-ea"/>
                <a:cs typeface="+mj-cs"/>
              </a:rPr>
              <a:t>दर्शित बॉक्स में </a:t>
            </a:r>
            <a:r>
              <a:rPr lang="en-US" sz="2000" dirty="0" smtClean="0">
                <a:latin typeface="+mj-lt"/>
                <a:ea typeface="+mj-ea"/>
                <a:cs typeface="+mj-cs"/>
              </a:rPr>
              <a:t>Employee Code Entry </a:t>
            </a:r>
            <a:r>
              <a:rPr lang="hi-IN" sz="2000" dirty="0" smtClean="0">
                <a:latin typeface="+mj-lt"/>
                <a:ea typeface="+mj-ea"/>
                <a:cs typeface="+mj-cs"/>
              </a:rPr>
              <a:t>कर </a:t>
            </a:r>
            <a:r>
              <a:rPr lang="en-US" sz="2000" dirty="0" smtClean="0">
                <a:latin typeface="+mj-lt"/>
                <a:ea typeface="+mj-ea"/>
                <a:cs typeface="+mj-cs"/>
              </a:rPr>
              <a:t>Add  </a:t>
            </a:r>
            <a:r>
              <a:rPr lang="hi-IN" sz="2000" dirty="0" smtClean="0">
                <a:latin typeface="+mj-lt"/>
                <a:ea typeface="+mj-ea"/>
                <a:cs typeface="+mj-cs"/>
              </a:rPr>
              <a:t>बटन पर क्लिक करें</a:t>
            </a:r>
            <a:endParaRPr kumimoji="0" lang="en-US" sz="2000" b="0" i="0" u="none" strike="noStrike" kern="1200" cap="none" spc="0" normalizeH="0" baseline="0" noProof="0" dirty="0">
              <a:ln>
                <a:noFill/>
              </a:ln>
              <a:solidFill>
                <a:schemeClr val="tx1"/>
              </a:solidFill>
              <a:effectLst/>
              <a:uLnTx/>
              <a:uFillTx/>
              <a:latin typeface="+mj-lt"/>
              <a:ea typeface="+mj-ea"/>
              <a:cs typeface="+mj-cs"/>
            </a:endParaRPr>
          </a:p>
        </p:txBody>
      </p:sp>
      <p:sp>
        <p:nvSpPr>
          <p:cNvPr id="7" name="Title 1"/>
          <p:cNvSpPr txBox="1">
            <a:spLocks/>
          </p:cNvSpPr>
          <p:nvPr/>
        </p:nvSpPr>
        <p:spPr>
          <a:xfrm>
            <a:off x="228600" y="5638800"/>
            <a:ext cx="8229600" cy="1066800"/>
          </a:xfrm>
          <a:prstGeom prst="rect">
            <a:avLst/>
          </a:prstGeom>
        </p:spPr>
        <p:txBody>
          <a:bodyPr vert="horz" lIns="91440" tIns="45720" rIns="91440" bIns="45720" rtlCol="0" anchor="ctr">
            <a:normAutofit/>
          </a:bodyPr>
          <a:lstStyle/>
          <a:p>
            <a:pPr lvl="0" algn="ctr">
              <a:spcBef>
                <a:spcPct val="0"/>
              </a:spcBef>
            </a:pPr>
            <a:r>
              <a:rPr lang="hi-IN" sz="2000" dirty="0" smtClean="0">
                <a:latin typeface="+mj-lt"/>
                <a:ea typeface="+mj-ea"/>
                <a:cs typeface="+mj-cs"/>
              </a:rPr>
              <a:t>डीडीओ के सूची में शासकीय सेवक का नाम प्रदर्शित होने लगेगा तथा पेंशन फॉर्म भरें पर क्लिक कर पेंशन फॉर्म भरें</a:t>
            </a:r>
            <a:endParaRPr kumimoji="0" lang="en-US" sz="2000" b="0" i="0" u="none" strike="noStrike" kern="1200" cap="none" spc="0" normalizeH="0" baseline="0" noProof="0" dirty="0">
              <a:ln>
                <a:noFill/>
              </a:ln>
              <a:solidFill>
                <a:schemeClr val="tx1"/>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1691</TotalTime>
  <Words>3492</Words>
  <Application>Microsoft Office PowerPoint</Application>
  <PresentationFormat>On-screen Show (4:3)</PresentationFormat>
  <Paragraphs>303</Paragraphs>
  <Slides>42</Slides>
  <Notes>0</Notes>
  <HiddenSlides>0</HiddenSlides>
  <MMClips>0</MMClips>
  <ScaleCrop>false</ScaleCrop>
  <HeadingPairs>
    <vt:vector size="4" baseType="variant">
      <vt:variant>
        <vt:lpstr>Theme</vt:lpstr>
      </vt:variant>
      <vt:variant>
        <vt:i4>1</vt:i4>
      </vt:variant>
      <vt:variant>
        <vt:lpstr>Slide Titles</vt:lpstr>
      </vt:variant>
      <vt:variant>
        <vt:i4>42</vt:i4>
      </vt:variant>
    </vt:vector>
  </HeadingPairs>
  <TitlesOfParts>
    <vt:vector size="43" baseType="lpstr">
      <vt:lpstr>Office Theme</vt:lpstr>
      <vt:lpstr>आभार-आपकी सेवाओं का मार्गदर्शिका (user guideline)</vt:lpstr>
      <vt:lpstr>सर्व प्रथम ekoshonline.cg.nic.in में आभार में क्लिक करें </vt:lpstr>
      <vt:lpstr>आभार-आपकी सेवाओं का मुख्य पृष्ठ  लॉगिन पर क्लिक करें </vt:lpstr>
      <vt:lpstr>डीडीओ मुख्य पृष्ठ </vt:lpstr>
      <vt:lpstr>कार्यालय से रिटायर होने वाले कर्मचारियों की सूची देखने के लिए "नया फॉर्म भरें" पर क्लिक करें </vt:lpstr>
      <vt:lpstr>Slide 6</vt:lpstr>
      <vt:lpstr>सूची में नाम न होने पर तारीख से को पीछे ले जाएं</vt:lpstr>
      <vt:lpstr>दिवंगत / अनिवार्य/ऐच्छिक सेवानिवृत्त शासकीय सेवक का विवरण प्रदर्शित है  पेंशन फॉर्म भरें पर क्लिक कर पेंशन फॉर्म भरें</vt:lpstr>
      <vt:lpstr>यदि सेवानिवृत्त होने वाले शासकीय सेवक का नाम इस डी डी ओ के सूचि में  नहीं है वह अन्य डी डी ओ में कार्यरत है लेकिन पेंशन फॉर्म इसी कार्यालय से भरा जाना है तो “Add New Employee For Pension if not mentioned in below list” पर क्लिक करें </vt:lpstr>
      <vt:lpstr>शासकीय सेवक का व्यक्तिगत विवरण भरने हेतु निर्देश </vt:lpstr>
      <vt:lpstr>शासकीय सेवक का व्यक्तिगत विवरण    :   प्रारूप</vt:lpstr>
      <vt:lpstr>विभागीय विवरण भरने हेतु निर्देश </vt:lpstr>
      <vt:lpstr>गणना विवरण भरने हेतु निर्देश </vt:lpstr>
      <vt:lpstr>नॉमिनी विवरण प्रविष्‍टि प्रदर्शित विवरण ई-कर्मचारी के विवरण के अनुसार प्रदर्शित होगा, जिसमे manually आवश्यक सुधार किया जा सकता है </vt:lpstr>
      <vt:lpstr>Slide 15</vt:lpstr>
      <vt:lpstr>Slide 16</vt:lpstr>
      <vt:lpstr>गणना विवरण</vt:lpstr>
      <vt:lpstr>गणना विवरण- वेतन एवं वेतनमान </vt:lpstr>
      <vt:lpstr>गणना विवरण  -  सारांशीकरण विवरण</vt:lpstr>
      <vt:lpstr>गणना विवरण</vt:lpstr>
      <vt:lpstr>मृत्यु सह सेवानिवृत्ति उपादान से वसूल की जाने वाली राशि का विवरण यहाँ क्लिक करे (यदि हो तो)  जांच सूची बिंदु क्र. 23 का पालन करें  </vt:lpstr>
      <vt:lpstr>बैंक विवरण भरने हेतु निर्देश</vt:lpstr>
      <vt:lpstr>Slide 23</vt:lpstr>
      <vt:lpstr>Slide 24</vt:lpstr>
      <vt:lpstr>जांच सूची</vt:lpstr>
      <vt:lpstr>सुरक्षित किये गए प्रकरण</vt:lpstr>
      <vt:lpstr>पेंशन प्रपत्र सेट</vt:lpstr>
      <vt:lpstr>आवश्यक दस्तावेज/अभिलेख अपलोड करने हेतु निर्देश</vt:lpstr>
      <vt:lpstr>आवश्यक दस्तावेज/अभिलेख अपलोड करने हेतु निर्देश</vt:lpstr>
      <vt:lpstr>Slide 30</vt:lpstr>
      <vt:lpstr>बैंक पासबुक अपलोड</vt:lpstr>
      <vt:lpstr>Slide 32</vt:lpstr>
      <vt:lpstr>वांछित जानकारी हेतु निर्देश</vt:lpstr>
      <vt:lpstr>पुनरीक्षित पेंशन फॉर्म भरने हेतु निर्देश</vt:lpstr>
      <vt:lpstr>एम्पलाई कोड नहीं है, हेतु पेंशन फॉर्म भरें</vt:lpstr>
      <vt:lpstr>ऐसे शासकीय सेवक जिनका एम्पलाई कोड नहीं है, हेतु पुनरीक्षित पेंशन फॉर्म भरने हेतु निर्देश</vt:lpstr>
      <vt:lpstr>न मांग, न जाँच, न घटना प्रमाण पत्र भरने हेतु निर्देश</vt:lpstr>
      <vt:lpstr>न मांग, न जाँच, न घटना प्रमाण पत्र भरने हेतु निर्देश</vt:lpstr>
      <vt:lpstr>Slide 39</vt:lpstr>
      <vt:lpstr>Slide 40</vt:lpstr>
      <vt:lpstr>Slide 41</vt:lpstr>
      <vt:lpstr>सामान्य त्रुटियां </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आभार-आपकी सेवाओं का मार्गदर्शिका</dc:title>
  <dc:creator>PATEL COMP</dc:creator>
  <cp:lastModifiedBy>TREASURY</cp:lastModifiedBy>
  <cp:revision>799</cp:revision>
  <dcterms:created xsi:type="dcterms:W3CDTF">2006-08-16T00:00:00Z</dcterms:created>
  <dcterms:modified xsi:type="dcterms:W3CDTF">2018-08-08T19:56:49Z</dcterms:modified>
</cp:coreProperties>
</file>