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8" r:id="rId3"/>
    <p:sldId id="259" r:id="rId4"/>
    <p:sldId id="260" r:id="rId5"/>
    <p:sldId id="261" r:id="rId6"/>
    <p:sldId id="262" r:id="rId7"/>
    <p:sldId id="281" r:id="rId8"/>
    <p:sldId id="263" r:id="rId9"/>
    <p:sldId id="265" r:id="rId10"/>
    <p:sldId id="282" r:id="rId11"/>
    <p:sldId id="266" r:id="rId12"/>
    <p:sldId id="283" r:id="rId13"/>
    <p:sldId id="267" r:id="rId14"/>
    <p:sldId id="271" r:id="rId15"/>
    <p:sldId id="273" r:id="rId16"/>
    <p:sldId id="274" r:id="rId17"/>
    <p:sldId id="276" r:id="rId18"/>
    <p:sldId id="277" r:id="rId19"/>
    <p:sldId id="280" r:id="rId20"/>
    <p:sldId id="279" r:id="rId21"/>
    <p:sldId id="268" r:id="rId22"/>
    <p:sldId id="269" r:id="rId23"/>
    <p:sldId id="270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37C82-2FEB-40A9-9C82-39B3AD8C4196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FE33D-8304-438F-BEFB-071EF25648F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E33D-8304-438F-BEFB-071EF25648F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9822E-335D-48DC-A133-17A65F883CFF}" type="datetimeFigureOut">
              <a:rPr lang="en-US" smtClean="0"/>
              <a:pPr/>
              <a:t>31/07/2018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6531F-57F4-4981-8720-FA137EC41A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219200"/>
            <a:ext cx="7772400" cy="1470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आभार-आपकी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सेवाओं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का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मार्गदर्शिका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752600"/>
          </a:xfrm>
        </p:spPr>
        <p:txBody>
          <a:bodyPr>
            <a:normAutofit/>
          </a:bodyPr>
          <a:lstStyle/>
          <a:p>
            <a:r>
              <a:rPr lang="hi-IN" b="1" u="sng" dirty="0" smtClean="0">
                <a:solidFill>
                  <a:schemeClr val="accent1"/>
                </a:solidFill>
              </a:rPr>
              <a:t>संभागीय संयुक्त संचालक </a:t>
            </a:r>
            <a:r>
              <a:rPr lang="en-US" b="1" u="sng" dirty="0" err="1" smtClean="0">
                <a:solidFill>
                  <a:schemeClr val="accent1"/>
                </a:solidFill>
              </a:rPr>
              <a:t>स्तर</a:t>
            </a:r>
            <a:r>
              <a:rPr lang="en-US" b="1" u="sng" dirty="0" smtClean="0">
                <a:solidFill>
                  <a:schemeClr val="accent1"/>
                </a:solidFill>
              </a:rPr>
              <a:t> पर </a:t>
            </a:r>
            <a:r>
              <a:rPr lang="hi-IN" b="1" u="sng" dirty="0" smtClean="0">
                <a:solidFill>
                  <a:schemeClr val="accent1"/>
                </a:solidFill>
              </a:rPr>
              <a:t>कार्यवाही </a:t>
            </a:r>
            <a:r>
              <a:rPr lang="en-US" b="1" u="sng" dirty="0" err="1" smtClean="0">
                <a:solidFill>
                  <a:schemeClr val="accent1"/>
                </a:solidFill>
              </a:rPr>
              <a:t>करने</a:t>
            </a:r>
            <a:r>
              <a:rPr lang="en-US" b="1" u="sng" dirty="0" smtClean="0">
                <a:solidFill>
                  <a:schemeClr val="accent1"/>
                </a:solidFill>
              </a:rPr>
              <a:t> के  </a:t>
            </a:r>
            <a:r>
              <a:rPr lang="en-US" b="1" u="sng" dirty="0" err="1" smtClean="0">
                <a:solidFill>
                  <a:schemeClr val="accent1"/>
                </a:solidFill>
              </a:rPr>
              <a:t>सम्बन्ध</a:t>
            </a:r>
            <a:r>
              <a:rPr lang="en-US" b="1" u="sng" dirty="0" smtClean="0">
                <a:solidFill>
                  <a:schemeClr val="accent1"/>
                </a:solidFill>
              </a:rPr>
              <a:t> में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4267200" cy="5516563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hi-IN" dirty="0" smtClean="0"/>
              <a:t>यदि कोई आपत्ति हो तो </a:t>
            </a:r>
            <a:r>
              <a:rPr lang="en-US" dirty="0" smtClean="0">
                <a:solidFill>
                  <a:schemeClr val="accent2"/>
                </a:solidFill>
              </a:rPr>
              <a:t>OBJECTION</a:t>
            </a:r>
            <a:r>
              <a:rPr lang="en-US" dirty="0" smtClean="0"/>
              <a:t> </a:t>
            </a:r>
            <a:r>
              <a:rPr lang="hi-IN" dirty="0" smtClean="0"/>
              <a:t>आपत्ति फॉर्म प्रदर्शित होगा उसके बाद </a:t>
            </a:r>
            <a:r>
              <a:rPr lang="hi-IN" dirty="0" smtClean="0">
                <a:solidFill>
                  <a:srgbClr val="C00000"/>
                </a:solidFill>
              </a:rPr>
              <a:t>आपत्ति प्रविष्टि करे </a:t>
            </a:r>
            <a:r>
              <a:rPr lang="hi-IN" dirty="0" smtClean="0"/>
              <a:t>बटन क्लिक करे , </a:t>
            </a:r>
            <a:r>
              <a:rPr lang="hi-IN" dirty="0" smtClean="0"/>
              <a:t>आपत्ति सूची प्रदर्शित होगी उसमे से उचित आपत्ति चुने , यदि सूची में आपत्ति नहीं है तो अन्य आपत्ति चुने और बॉक्स में आपत्ति की प्रविष्टि कर सुरक्षित करे , सुरक्षित होने के पश्चात प्रकरण डी डी ओ </a:t>
            </a:r>
            <a:r>
              <a:rPr lang="hi-IN" dirty="0" smtClean="0"/>
              <a:t>को</a:t>
            </a:r>
            <a:r>
              <a:rPr lang="en-US" dirty="0" smtClean="0"/>
              <a:t> </a:t>
            </a:r>
            <a:r>
              <a:rPr lang="hi-IN" dirty="0" smtClean="0"/>
              <a:t>वापस चला </a:t>
            </a:r>
            <a:r>
              <a:rPr lang="hi-IN" dirty="0" smtClean="0"/>
              <a:t>जायेगा</a:t>
            </a:r>
            <a:r>
              <a:rPr lang="en-US" dirty="0" smtClean="0"/>
              <a:t> </a:t>
            </a:r>
            <a:r>
              <a:rPr lang="hi-IN" dirty="0" smtClean="0"/>
              <a:t>एवं उनके लॉगिन में </a:t>
            </a:r>
            <a:r>
              <a:rPr lang="hi-IN" dirty="0" smtClean="0"/>
              <a:t>निराकरण हेतु प्रदर्शित होने लगेगा </a:t>
            </a:r>
            <a:r>
              <a:rPr lang="en-US" dirty="0" smtClean="0"/>
              <a:t>|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hi-IN" dirty="0" smtClean="0"/>
              <a:t>प्राधिकार शाखा में भेजने के लिए </a:t>
            </a:r>
            <a:r>
              <a:rPr lang="en-US" dirty="0" smtClean="0">
                <a:solidFill>
                  <a:schemeClr val="accent2"/>
                </a:solidFill>
              </a:rPr>
              <a:t>SEND TO AUTH. SEC.</a:t>
            </a:r>
            <a:r>
              <a:rPr lang="hi-IN" dirty="0" smtClean="0">
                <a:solidFill>
                  <a:schemeClr val="accent2"/>
                </a:solidFill>
              </a:rPr>
              <a:t>  </a:t>
            </a:r>
            <a:r>
              <a:rPr lang="hi-IN" dirty="0" smtClean="0"/>
              <a:t>बटन पर क्लिक करे</a:t>
            </a:r>
            <a:r>
              <a:rPr lang="en-US" dirty="0" smtClean="0"/>
              <a:t> , </a:t>
            </a:r>
            <a:r>
              <a:rPr lang="hi-IN" dirty="0" smtClean="0"/>
              <a:t>दिनांक आदि स्वतः ही सुरक्षित हो जायेगा</a:t>
            </a:r>
            <a:r>
              <a:rPr lang="en-US" dirty="0" smtClean="0"/>
              <a:t>|</a:t>
            </a:r>
          </a:p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648200" y="457200"/>
            <a:ext cx="4343400" cy="5867400"/>
            <a:chOff x="0" y="1914525"/>
            <a:chExt cx="11972925" cy="4943475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914525"/>
              <a:ext cx="11972925" cy="2809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4724400"/>
              <a:ext cx="11963400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7" name="Rectangle 6"/>
          <p:cNvSpPr/>
          <p:nvPr/>
        </p:nvSpPr>
        <p:spPr>
          <a:xfrm>
            <a:off x="4572000" y="1828800"/>
            <a:ext cx="914400" cy="381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096000" y="5029200"/>
            <a:ext cx="1828800" cy="457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5105400"/>
            <a:ext cx="152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hi-IN" sz="3200" dirty="0" smtClean="0"/>
              <a:t>प्राधिकार शाखा </a:t>
            </a:r>
            <a:r>
              <a:rPr lang="en-US" sz="3200" dirty="0" smtClean="0"/>
              <a:t>– AUTHORITY SECTION</a:t>
            </a:r>
            <a:endParaRPr lang="en-US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4038600" cy="5135563"/>
          </a:xfrm>
        </p:spPr>
        <p:txBody>
          <a:bodyPr>
            <a:normAutofit fontScale="92500" lnSpcReduction="20000"/>
          </a:bodyPr>
          <a:lstStyle/>
          <a:p>
            <a:r>
              <a:rPr lang="hi-IN" dirty="0" smtClean="0"/>
              <a:t>रिपोर्टिंग शाखा से प्रकरण भेजने के पश्चात प्रकरण प्राधिकार शाखा में दिखने लगेगा</a:t>
            </a:r>
            <a:r>
              <a:rPr lang="en-US" dirty="0" smtClean="0"/>
              <a:t>|</a:t>
            </a:r>
          </a:p>
          <a:p>
            <a:r>
              <a:rPr lang="hi-IN" dirty="0" smtClean="0"/>
              <a:t>पी पी ओ रिपोर्ट , जी पी ओ रिपोर्ट देखने के लिए</a:t>
            </a:r>
            <a:r>
              <a:rPr lang="en-US" dirty="0" smtClean="0"/>
              <a:t> (</a:t>
            </a:r>
            <a:r>
              <a:rPr lang="hi-IN" dirty="0" smtClean="0"/>
              <a:t>इ- नंबर , पी पी ओ नंबर जी पी ओ नंबर  </a:t>
            </a:r>
            <a:r>
              <a:rPr lang="en-US" dirty="0" smtClean="0"/>
              <a:t>generate  </a:t>
            </a:r>
            <a:r>
              <a:rPr lang="hi-IN" dirty="0" smtClean="0"/>
              <a:t>करने के पूर्व</a:t>
            </a:r>
            <a:r>
              <a:rPr lang="en-US" dirty="0" smtClean="0"/>
              <a:t> )</a:t>
            </a:r>
            <a:r>
              <a:rPr lang="hi-IN" dirty="0" smtClean="0"/>
              <a:t> </a:t>
            </a:r>
            <a:r>
              <a:rPr lang="hi-IN" dirty="0" smtClean="0"/>
              <a:t>प्राधिकार </a:t>
            </a:r>
            <a:r>
              <a:rPr lang="hi-IN" dirty="0" smtClean="0"/>
              <a:t>शाखा</a:t>
            </a:r>
            <a:r>
              <a:rPr lang="hi-IN" dirty="0" smtClean="0">
                <a:solidFill>
                  <a:schemeClr val="accent2"/>
                </a:solidFill>
              </a:rPr>
              <a:t> में रिपोर्ट देखे </a:t>
            </a:r>
            <a:r>
              <a:rPr lang="en-US" dirty="0" smtClean="0">
                <a:solidFill>
                  <a:schemeClr val="accent2"/>
                </a:solidFill>
              </a:rPr>
              <a:t>:- </a:t>
            </a:r>
            <a:r>
              <a:rPr lang="hi-IN" dirty="0" smtClean="0">
                <a:solidFill>
                  <a:schemeClr val="accent2"/>
                </a:solidFill>
              </a:rPr>
              <a:t>जैसे पेंशन कवरिंग लेटर , पी पी ओ रिपोर्ट , जी पी ओ रिपोर्ट , सी पी ओ रिपोर्ट पर क्लिक करे </a:t>
            </a:r>
            <a:r>
              <a:rPr lang="en-US" dirty="0" smtClean="0"/>
              <a:t>|</a:t>
            </a: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990600"/>
            <a:ext cx="4038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5943600" y="1447800"/>
            <a:ext cx="29718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5638800" y="3200400"/>
            <a:ext cx="6858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638800" y="3733800"/>
            <a:ext cx="6858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638800" y="2743200"/>
            <a:ext cx="6858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715000" y="4267200"/>
            <a:ext cx="6858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57200" y="381000"/>
            <a:ext cx="38100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Covering report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724400" y="457200"/>
            <a:ext cx="38100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P </a:t>
            </a:r>
            <a:r>
              <a:rPr lang="en-US" dirty="0" err="1" smtClean="0"/>
              <a:t>P</a:t>
            </a:r>
            <a:r>
              <a:rPr lang="en-US" dirty="0" smtClean="0"/>
              <a:t> O report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19400" y="6488668"/>
            <a:ext cx="38100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GPO  report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914400"/>
            <a:ext cx="4114800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838200"/>
            <a:ext cx="4025318" cy="26717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3733800"/>
            <a:ext cx="4267200" cy="26432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09600" y="3124200"/>
            <a:ext cx="8229600" cy="3200399"/>
          </a:xfrm>
        </p:spPr>
        <p:txBody>
          <a:bodyPr>
            <a:normAutofit fontScale="77500" lnSpcReduction="20000"/>
          </a:bodyPr>
          <a:lstStyle/>
          <a:p>
            <a:r>
              <a:rPr lang="hi-IN" dirty="0" smtClean="0"/>
              <a:t>यदि सभी रिपोर्ट सही पाए जाते है तो उसके पश्चात </a:t>
            </a:r>
            <a:r>
              <a:rPr lang="en-US" dirty="0" smtClean="0">
                <a:solidFill>
                  <a:schemeClr val="accent2"/>
                </a:solidFill>
              </a:rPr>
              <a:t>E NUMBER  </a:t>
            </a:r>
            <a:r>
              <a:rPr lang="en-US" dirty="0" smtClean="0">
                <a:solidFill>
                  <a:schemeClr val="accent2"/>
                </a:solidFill>
              </a:rPr>
              <a:t>GENERATE  </a:t>
            </a:r>
            <a:r>
              <a:rPr lang="hi-IN" dirty="0" smtClean="0"/>
              <a:t>करे </a:t>
            </a:r>
            <a:endParaRPr lang="en-US" dirty="0" smtClean="0"/>
          </a:p>
          <a:p>
            <a:r>
              <a:rPr lang="hi-IN" dirty="0" smtClean="0"/>
              <a:t>इसके पश्चात  </a:t>
            </a:r>
            <a:r>
              <a:rPr lang="en-US" dirty="0" smtClean="0">
                <a:solidFill>
                  <a:schemeClr val="accent2"/>
                </a:solidFill>
              </a:rPr>
              <a:t>PPO NO</a:t>
            </a:r>
            <a:r>
              <a:rPr lang="en-US" dirty="0" smtClean="0"/>
              <a:t>  </a:t>
            </a:r>
            <a:r>
              <a:rPr lang="hi-IN" dirty="0" smtClean="0"/>
              <a:t>और </a:t>
            </a:r>
            <a:r>
              <a:rPr lang="en-US" dirty="0" smtClean="0">
                <a:solidFill>
                  <a:schemeClr val="accent2"/>
                </a:solidFill>
              </a:rPr>
              <a:t>GPO NO</a:t>
            </a:r>
            <a:r>
              <a:rPr lang="en-US" dirty="0" smtClean="0"/>
              <a:t> </a:t>
            </a:r>
            <a:r>
              <a:rPr lang="hi-IN" dirty="0" smtClean="0"/>
              <a:t>के लिए </a:t>
            </a:r>
            <a:r>
              <a:rPr lang="en-US" dirty="0" smtClean="0"/>
              <a:t> </a:t>
            </a:r>
            <a:r>
              <a:rPr lang="hi-IN" dirty="0" smtClean="0">
                <a:solidFill>
                  <a:schemeClr val="accent2"/>
                </a:solidFill>
              </a:rPr>
              <a:t>पी पी ओ नंबर प्राप्त करे </a:t>
            </a:r>
            <a:r>
              <a:rPr lang="hi-IN" dirty="0" smtClean="0"/>
              <a:t>बटन दबाये </a:t>
            </a:r>
            <a:endParaRPr lang="en-US" dirty="0" smtClean="0"/>
          </a:p>
          <a:p>
            <a:r>
              <a:rPr lang="hi-IN" dirty="0" smtClean="0"/>
              <a:t>नंबर प्राप्त करने के पश्चात पनुः रिपोर्ट देखे में जाकर </a:t>
            </a:r>
            <a:r>
              <a:rPr lang="en-US" dirty="0" smtClean="0"/>
              <a:t>PPO , GPO ,  </a:t>
            </a:r>
            <a:r>
              <a:rPr lang="en-US" dirty="0" smtClean="0"/>
              <a:t>COVERING  </a:t>
            </a:r>
            <a:r>
              <a:rPr lang="hi-IN" dirty="0" smtClean="0"/>
              <a:t>के साथ देख सकते </a:t>
            </a:r>
            <a:r>
              <a:rPr lang="hi-IN" dirty="0" smtClean="0"/>
              <a:t>है</a:t>
            </a:r>
            <a:r>
              <a:rPr lang="en-US" dirty="0" smtClean="0"/>
              <a:t>|</a:t>
            </a:r>
            <a:endParaRPr lang="en-US" dirty="0" smtClean="0"/>
          </a:p>
          <a:p>
            <a:r>
              <a:rPr lang="en-US" dirty="0" smtClean="0"/>
              <a:t>PPONO  </a:t>
            </a:r>
            <a:r>
              <a:rPr lang="hi-IN" dirty="0" smtClean="0"/>
              <a:t>और </a:t>
            </a:r>
            <a:r>
              <a:rPr lang="en-US" dirty="0" smtClean="0"/>
              <a:t>GPONO  </a:t>
            </a:r>
            <a:r>
              <a:rPr lang="hi-IN" dirty="0" smtClean="0"/>
              <a:t>के पश्चात सभी रिपोर्ट डाउनलोड करे उसके पश्चात डिजिटल हस्ताक्षर कर उसे अपलोड करे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b="24242"/>
          <a:stretch>
            <a:fillRect/>
          </a:stretch>
        </p:blipFill>
        <p:spPr bwMode="auto">
          <a:xfrm>
            <a:off x="304800" y="990600"/>
            <a:ext cx="8610599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hi-IN" sz="3200" dirty="0" smtClean="0"/>
              <a:t>प्राधिकार शाखा </a:t>
            </a:r>
            <a:r>
              <a:rPr lang="en-US" sz="3200" dirty="0" smtClean="0"/>
              <a:t>– AUTHORITY SECTION</a:t>
            </a:r>
            <a:endParaRPr lang="en-US" sz="3200" dirty="0"/>
          </a:p>
        </p:txBody>
      </p:sp>
      <p:sp>
        <p:nvSpPr>
          <p:cNvPr id="13" name="Rectangle 12"/>
          <p:cNvSpPr/>
          <p:nvPr/>
        </p:nvSpPr>
        <p:spPr>
          <a:xfrm>
            <a:off x="5181600" y="2209800"/>
            <a:ext cx="3048000" cy="6858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rot="5400000" flipH="1" flipV="1">
            <a:off x="4914900" y="2933700"/>
            <a:ext cx="914400" cy="381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 rot="5400000" flipH="1" flipV="1">
            <a:off x="5943600" y="3276600"/>
            <a:ext cx="1371600" cy="304800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hi-IN" dirty="0" smtClean="0"/>
              <a:t>रिपोर्ट डाउनलोड</a:t>
            </a:r>
            <a:r>
              <a:rPr lang="en-US" dirty="0" smtClean="0"/>
              <a:t> </a:t>
            </a:r>
            <a:r>
              <a:rPr lang="hi-IN" dirty="0" smtClean="0"/>
              <a:t>और</a:t>
            </a:r>
            <a:r>
              <a:rPr lang="en-US" dirty="0" smtClean="0"/>
              <a:t> </a:t>
            </a:r>
            <a:r>
              <a:rPr lang="hi-IN" dirty="0" smtClean="0"/>
              <a:t>डिजिटल हस्ताक्षर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143000"/>
            <a:ext cx="7315200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733800"/>
            <a:ext cx="81819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9"/>
          <p:cNvSpPr/>
          <p:nvPr/>
        </p:nvSpPr>
        <p:spPr>
          <a:xfrm>
            <a:off x="762000" y="2590800"/>
            <a:ext cx="2438400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562600" y="2133600"/>
            <a:ext cx="1828800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001000" y="3581400"/>
            <a:ext cx="533400" cy="533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934200" y="3124200"/>
            <a:ext cx="22098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Download from here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66564" name="Picture 3"/>
          <p:cNvPicPr>
            <a:picLocks noChangeAspect="1" noChangeArrowheads="1"/>
          </p:cNvPicPr>
          <p:nvPr/>
        </p:nvPicPr>
        <p:blipFill>
          <a:blip r:embed="rId2"/>
          <a:srcRect b="5747"/>
          <a:stretch>
            <a:fillRect/>
          </a:stretch>
        </p:blipFill>
        <p:spPr bwMode="auto">
          <a:xfrm>
            <a:off x="228600" y="228600"/>
            <a:ext cx="85344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867400" y="1143000"/>
            <a:ext cx="2819400" cy="20313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b="1" dirty="0" smtClean="0"/>
              <a:t>रिपोर्ट डाउनलोड करने के पश्चात , रिपोर्ट आइकॉन पर राइट क्लिक करे फिर </a:t>
            </a:r>
            <a:r>
              <a:rPr lang="en-US" b="1" dirty="0" smtClean="0">
                <a:solidFill>
                  <a:srgbClr val="FF0000"/>
                </a:solidFill>
              </a:rPr>
              <a:t>Open with </a:t>
            </a:r>
            <a:r>
              <a:rPr lang="hi-IN" b="1" dirty="0" smtClean="0"/>
              <a:t>ऑप्शन चुने ,</a:t>
            </a:r>
            <a:r>
              <a:rPr lang="en-US" b="1" dirty="0" smtClean="0">
                <a:solidFill>
                  <a:srgbClr val="FF0000"/>
                </a:solidFill>
              </a:rPr>
              <a:t>Adobe Acrobat Reader DC </a:t>
            </a:r>
            <a:r>
              <a:rPr lang="hi-IN" b="1" dirty="0" smtClean="0"/>
              <a:t>चुने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67588" name="Picture 3"/>
          <p:cNvPicPr>
            <a:picLocks noChangeAspect="1" noChangeArrowheads="1"/>
          </p:cNvPicPr>
          <p:nvPr/>
        </p:nvPicPr>
        <p:blipFill>
          <a:blip r:embed="rId2"/>
          <a:srcRect r="16364" b="53659"/>
          <a:stretch>
            <a:fillRect/>
          </a:stretch>
        </p:blipFill>
        <p:spPr bwMode="auto">
          <a:xfrm>
            <a:off x="0" y="0"/>
            <a:ext cx="8915400" cy="2895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Oval 4"/>
          <p:cNvSpPr/>
          <p:nvPr/>
        </p:nvSpPr>
        <p:spPr>
          <a:xfrm>
            <a:off x="457200" y="152400"/>
            <a:ext cx="762000" cy="762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590800" y="304800"/>
            <a:ext cx="28194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b="1" dirty="0" smtClean="0"/>
              <a:t>रिपोर्ट खुलने पर मेनू ऑप्शन में </a:t>
            </a:r>
            <a:r>
              <a:rPr lang="en-US" b="1" dirty="0" smtClean="0">
                <a:solidFill>
                  <a:srgbClr val="FF0000"/>
                </a:solidFill>
              </a:rPr>
              <a:t>TOOLS</a:t>
            </a:r>
            <a:r>
              <a:rPr lang="en-US" b="1" dirty="0" smtClean="0"/>
              <a:t> </a:t>
            </a:r>
            <a:r>
              <a:rPr lang="hi-IN" b="1" dirty="0" smtClean="0"/>
              <a:t> चुने </a:t>
            </a:r>
            <a:endParaRPr lang="en-US" b="1" dirty="0"/>
          </a:p>
        </p:txBody>
      </p:sp>
      <p:cxnSp>
        <p:nvCxnSpPr>
          <p:cNvPr id="8" name="Straight Arrow Connector 7"/>
          <p:cNvCxnSpPr>
            <a:stCxn id="6" idx="1"/>
            <a:endCxn id="5" idx="6"/>
          </p:cNvCxnSpPr>
          <p:nvPr/>
        </p:nvCxnSpPr>
        <p:spPr>
          <a:xfrm rot="10800000">
            <a:off x="1219200" y="533400"/>
            <a:ext cx="1371600" cy="9456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/>
          <a:srcRect r="26087" b="22892"/>
          <a:stretch>
            <a:fillRect/>
          </a:stretch>
        </p:blipFill>
        <p:spPr bwMode="auto">
          <a:xfrm>
            <a:off x="0" y="2895600"/>
            <a:ext cx="9144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724400" y="3200400"/>
            <a:ext cx="28194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b="1" dirty="0" smtClean="0"/>
              <a:t>टूल्स ऑप्शन लिस्ट  में से </a:t>
            </a:r>
            <a:r>
              <a:rPr lang="en-US" b="1" dirty="0" smtClean="0">
                <a:solidFill>
                  <a:srgbClr val="FF0000"/>
                </a:solidFill>
              </a:rPr>
              <a:t>CERTIFICATES</a:t>
            </a:r>
            <a:r>
              <a:rPr lang="en-US" b="1" dirty="0" smtClean="0"/>
              <a:t> </a:t>
            </a:r>
            <a:r>
              <a:rPr lang="hi-IN" b="1" dirty="0" smtClean="0"/>
              <a:t>चुने </a:t>
            </a:r>
            <a:endParaRPr lang="en-US" b="1" dirty="0"/>
          </a:p>
        </p:txBody>
      </p:sp>
      <p:sp>
        <p:nvSpPr>
          <p:cNvPr id="14" name="Oval 13"/>
          <p:cNvSpPr/>
          <p:nvPr/>
        </p:nvSpPr>
        <p:spPr>
          <a:xfrm>
            <a:off x="3810000" y="5257800"/>
            <a:ext cx="1219200" cy="1219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6" name="Straight Arrow Connector 15"/>
          <p:cNvCxnSpPr>
            <a:stCxn id="13" idx="2"/>
          </p:cNvCxnSpPr>
          <p:nvPr/>
        </p:nvCxnSpPr>
        <p:spPr>
          <a:xfrm rot="5400000">
            <a:off x="4609416" y="3733115"/>
            <a:ext cx="1411069" cy="16383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6963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86868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2667000" y="838200"/>
            <a:ext cx="1676400" cy="990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943600" y="914400"/>
            <a:ext cx="28194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b="1" dirty="0" smtClean="0"/>
              <a:t>सर्टिफिकेट्स ऑप्शन में से </a:t>
            </a:r>
            <a:r>
              <a:rPr lang="en-US" b="1" dirty="0" smtClean="0">
                <a:solidFill>
                  <a:srgbClr val="FF0000"/>
                </a:solidFill>
              </a:rPr>
              <a:t>DIGITALLY SIGN </a:t>
            </a:r>
            <a:r>
              <a:rPr lang="hi-IN" b="1" dirty="0" smtClean="0"/>
              <a:t>चुने </a:t>
            </a:r>
            <a:endParaRPr lang="en-US" b="1" dirty="0"/>
          </a:p>
        </p:txBody>
      </p:sp>
      <p:cxnSp>
        <p:nvCxnSpPr>
          <p:cNvPr id="8" name="Straight Arrow Connector 7"/>
          <p:cNvCxnSpPr>
            <a:stCxn id="6" idx="1"/>
            <a:endCxn id="5" idx="6"/>
          </p:cNvCxnSpPr>
          <p:nvPr/>
        </p:nvCxnSpPr>
        <p:spPr>
          <a:xfrm rot="10800000" flipV="1">
            <a:off x="4343400" y="1237566"/>
            <a:ext cx="1600200" cy="9593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0"/>
            <a:ext cx="7620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3810000" y="4114800"/>
            <a:ext cx="2590800" cy="1600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19800" y="2362200"/>
            <a:ext cx="2819400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b="1" dirty="0" smtClean="0"/>
              <a:t>जिस स्थान में सिग्नेचर करना है वह पर बॉक्स बनाये , अपना पासवर्ड  डाले </a:t>
            </a:r>
            <a:r>
              <a:rPr lang="en-US" b="1" dirty="0" smtClean="0"/>
              <a:t>,</a:t>
            </a:r>
            <a:r>
              <a:rPr lang="hi-IN" b="1" dirty="0" smtClean="0"/>
              <a:t> उसके पश्चात आपका डिजिटल सिग्नेचर इस प्रकार प्रदर्शित हो जायेगा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hi-IN" dirty="0" smtClean="0"/>
              <a:t>डिजिटल हस्ताक्षर अपलोड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219200"/>
            <a:ext cx="44481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419600" y="3886200"/>
            <a:ext cx="2286000" cy="457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0" y="5334000"/>
            <a:ext cx="541020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b="1" dirty="0" smtClean="0"/>
              <a:t>डिजिटल हस्ताक्षर अपलोड करने के लिए प्राधिकार शाखा मेनू ऑप्शन में डिजिटल हस्ताक्षर  चुने</a:t>
            </a:r>
            <a:r>
              <a:rPr lang="en-US" b="1" dirty="0" smtClean="0"/>
              <a:t>   </a:t>
            </a:r>
            <a:r>
              <a:rPr lang="hi-IN" b="1" dirty="0" smtClean="0"/>
              <a:t>उसके पश्चात कवरिंग रिपोर्ट , पी पी ओ रिपोर्ट ,जी पी ओ रिपोर्ट , सी पी ओ रिपोर्ट  अपलोड करे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i-IN" sz="2000" dirty="0" smtClean="0"/>
              <a:t>सर्व प्रथम </a:t>
            </a:r>
            <a:r>
              <a:rPr lang="en-US" sz="2000" dirty="0" smtClean="0"/>
              <a:t>ekoshonline.cg.nic.in </a:t>
            </a:r>
            <a:r>
              <a:rPr lang="hi-IN" sz="2000" dirty="0" smtClean="0"/>
              <a:t>में आभार में क्लिक करें </a:t>
            </a:r>
            <a:endParaRPr lang="en-US" sz="20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8200" y="1600200"/>
            <a:ext cx="7619999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72708" name="Picture 3"/>
          <p:cNvPicPr>
            <a:picLocks noChangeAspect="1" noChangeArrowheads="1"/>
          </p:cNvPicPr>
          <p:nvPr/>
        </p:nvPicPr>
        <p:blipFill>
          <a:blip r:embed="rId2"/>
          <a:srcRect t="3409" b="5681"/>
          <a:stretch>
            <a:fillRect/>
          </a:stretch>
        </p:blipFill>
        <p:spPr bwMode="auto">
          <a:xfrm>
            <a:off x="304800" y="1676400"/>
            <a:ext cx="8534400" cy="4648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Oval 4"/>
          <p:cNvSpPr/>
          <p:nvPr/>
        </p:nvSpPr>
        <p:spPr>
          <a:xfrm>
            <a:off x="914400" y="1828800"/>
            <a:ext cx="21336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57200" y="304800"/>
            <a:ext cx="830580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CHOOSE FILE </a:t>
            </a:r>
            <a:r>
              <a:rPr lang="hi-IN" b="1" dirty="0" smtClean="0"/>
              <a:t>ऑप्शन चुने उसमे डिजिटल हस्ताक्षर वाली फाइल चुने उसके पश्चात </a:t>
            </a:r>
            <a:r>
              <a:rPr lang="en-US" b="1" dirty="0" smtClean="0">
                <a:solidFill>
                  <a:srgbClr val="FF0000"/>
                </a:solidFill>
              </a:rPr>
              <a:t>UPLOAD</a:t>
            </a:r>
            <a:r>
              <a:rPr lang="hi-IN" b="1" dirty="0" smtClean="0"/>
              <a:t> बटन क्लिक करे , सफलतापूर्वक फाइल अपलोड के पश्चात </a:t>
            </a:r>
            <a:r>
              <a:rPr lang="en-US" b="1" dirty="0" smtClean="0">
                <a:solidFill>
                  <a:srgbClr val="FF0000"/>
                </a:solidFill>
              </a:rPr>
              <a:t>UPLOAD SUCESSFULLY  </a:t>
            </a:r>
            <a:r>
              <a:rPr lang="hi-IN" b="1" dirty="0" smtClean="0"/>
              <a:t>मैसेज आएगा ,</a:t>
            </a:r>
          </a:p>
          <a:p>
            <a:r>
              <a:rPr lang="hi-IN" b="1" dirty="0" smtClean="0"/>
              <a:t>इसी प्रकार सभी फाइल अपलोड कर आगे बढे बटन दबाये</a:t>
            </a:r>
            <a:endParaRPr lang="en-US" b="1" dirty="0"/>
          </a:p>
        </p:txBody>
      </p:sp>
      <p:sp>
        <p:nvSpPr>
          <p:cNvPr id="7" name="Oval 6"/>
          <p:cNvSpPr/>
          <p:nvPr/>
        </p:nvSpPr>
        <p:spPr>
          <a:xfrm>
            <a:off x="5181600" y="5562600"/>
            <a:ext cx="21336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048000" y="1905000"/>
            <a:ext cx="9906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hi-IN" dirty="0" smtClean="0"/>
              <a:t>पेंशन प्रकरण कोषालय भेजे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05200"/>
            <a:ext cx="8229600" cy="3124200"/>
          </a:xfrm>
        </p:spPr>
        <p:txBody>
          <a:bodyPr>
            <a:normAutofit fontScale="70000" lnSpcReduction="20000"/>
          </a:bodyPr>
          <a:lstStyle/>
          <a:p>
            <a:r>
              <a:rPr lang="hi-IN" dirty="0" smtClean="0"/>
              <a:t>डिजिटल हस्ताक्षर पश्चात पेंशन प्रकरण कोषालय भेजने के लिए प्राधिकार शाखा मेनू में ट्रेज़री को भेजे मेनू ऑप्शन चुने</a:t>
            </a:r>
            <a:endParaRPr lang="en-US" dirty="0" smtClean="0"/>
          </a:p>
          <a:p>
            <a:r>
              <a:rPr lang="hi-IN" dirty="0" smtClean="0"/>
              <a:t>कोषालय भेजने से पूर्व सभी रिपोर्ट को देखने के लिए दस्तावेज देखे बटन क्लिक करे</a:t>
            </a:r>
            <a:endParaRPr lang="en-US" dirty="0" smtClean="0"/>
          </a:p>
          <a:p>
            <a:r>
              <a:rPr lang="hi-IN" dirty="0" smtClean="0">
                <a:solidFill>
                  <a:schemeClr val="accent2"/>
                </a:solidFill>
              </a:rPr>
              <a:t>पेंशन कवरिंग लेटर , पी पी ओ रिपोर्ट , जी पी ओ रिपोर्ट , सी पी ओ रिपोर्ट</a:t>
            </a:r>
            <a:r>
              <a:rPr lang="en-US" dirty="0" smtClean="0">
                <a:solidFill>
                  <a:schemeClr val="accent2"/>
                </a:solidFill>
              </a:rPr>
              <a:t>,</a:t>
            </a:r>
            <a:r>
              <a:rPr lang="hi-IN" dirty="0" smtClean="0">
                <a:solidFill>
                  <a:schemeClr val="accent2"/>
                </a:solidFill>
              </a:rPr>
              <a:t> गणना पत्रक </a:t>
            </a:r>
            <a:r>
              <a:rPr lang="hi-IN" dirty="0" smtClean="0"/>
              <a:t>ये सभी रिपोर्ट देखने के लिए </a:t>
            </a:r>
            <a:r>
              <a:rPr lang="en-US" dirty="0" smtClean="0"/>
              <a:t>VIEW  </a:t>
            </a:r>
            <a:r>
              <a:rPr lang="hi-IN" dirty="0" smtClean="0"/>
              <a:t>बटन पर क्लिक करे डाउनलोड करने के लिए </a:t>
            </a:r>
            <a:r>
              <a:rPr lang="en-US" dirty="0" smtClean="0"/>
              <a:t>DOWNLOAD </a:t>
            </a:r>
            <a:r>
              <a:rPr lang="hi-IN" dirty="0" smtClean="0"/>
              <a:t>पर क्लिक करे</a:t>
            </a:r>
            <a:endParaRPr lang="en-US" dirty="0" smtClean="0"/>
          </a:p>
          <a:p>
            <a:r>
              <a:rPr lang="hi-IN" dirty="0" smtClean="0"/>
              <a:t>ट्रेज़री को भेजने के पश्चात ,प्रकरण  प्राधिकार शाखा मेनू में कोषालय को भेजे गए प्रकरण की सूची मेनू में दिखने लगेगा 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9144000" cy="23050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7010400" y="2895600"/>
            <a:ext cx="9144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153400" y="2895600"/>
            <a:ext cx="9906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781800" y="1066800"/>
            <a:ext cx="990600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dirty="0" smtClean="0"/>
              <a:t>कोषालय </a:t>
            </a:r>
            <a:r>
              <a:rPr lang="hi-IN" dirty="0" smtClean="0"/>
              <a:t>भेजने</a:t>
            </a:r>
            <a:r>
              <a:rPr lang="en-US" dirty="0" smtClean="0"/>
              <a:t> </a:t>
            </a:r>
            <a:r>
              <a:rPr lang="hi-IN" dirty="0" smtClean="0"/>
              <a:t>के लिए क्लिक करे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001000" y="838200"/>
            <a:ext cx="1143000" cy="17543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dirty="0" smtClean="0"/>
              <a:t>कोषालय भेजने से पूर्व सभी रिपोर्ट को देखने के लिए</a:t>
            </a:r>
            <a:endParaRPr lang="en-US" dirty="0"/>
          </a:p>
        </p:txBody>
      </p:sp>
      <p:cxnSp>
        <p:nvCxnSpPr>
          <p:cNvPr id="11" name="Straight Arrow Connector 10"/>
          <p:cNvCxnSpPr>
            <a:stCxn id="8" idx="2"/>
          </p:cNvCxnSpPr>
          <p:nvPr/>
        </p:nvCxnSpPr>
        <p:spPr>
          <a:xfrm rot="16200000" flipH="1">
            <a:off x="7196614" y="2624614"/>
            <a:ext cx="427672" cy="2667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9" idx="2"/>
            <a:endCxn id="6" idx="0"/>
          </p:cNvCxnSpPr>
          <p:nvPr/>
        </p:nvCxnSpPr>
        <p:spPr>
          <a:xfrm rot="16200000" flipH="1">
            <a:off x="8459063" y="2705963"/>
            <a:ext cx="303074" cy="76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i-IN" dirty="0" smtClean="0"/>
              <a:t>कोषालय को भेजे गए प्रकरण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86200"/>
            <a:ext cx="8229600" cy="2239963"/>
          </a:xfrm>
        </p:spPr>
        <p:txBody>
          <a:bodyPr/>
          <a:lstStyle/>
          <a:p>
            <a:r>
              <a:rPr lang="hi-IN" dirty="0" smtClean="0"/>
              <a:t>इस सूची में पी पी ओ क्रमांक जनित दिनांक से दिनांक तक डालकर प्रकरण देख सकते है तथा भेजे गए दस्तावेज भी साथ में देख सकते है</a:t>
            </a:r>
            <a:r>
              <a:rPr lang="en-US" dirty="0" smtClean="0"/>
              <a:t>|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8915400" cy="2019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5" name="Rectangle 4"/>
          <p:cNvSpPr/>
          <p:nvPr/>
        </p:nvSpPr>
        <p:spPr>
          <a:xfrm>
            <a:off x="6629400" y="3048000"/>
            <a:ext cx="29718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315200" y="1752600"/>
            <a:ext cx="1524000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dirty="0" smtClean="0"/>
              <a:t>भेजे गए </a:t>
            </a:r>
            <a:r>
              <a:rPr lang="hi-IN" dirty="0" smtClean="0"/>
              <a:t>रिपोर्ट </a:t>
            </a:r>
            <a:r>
              <a:rPr lang="hi-IN" dirty="0" smtClean="0"/>
              <a:t>देखने के लिए</a:t>
            </a:r>
            <a:endParaRPr lang="en-US" dirty="0"/>
          </a:p>
        </p:txBody>
      </p:sp>
      <p:cxnSp>
        <p:nvCxnSpPr>
          <p:cNvPr id="9" name="Straight Arrow Connector 8"/>
          <p:cNvCxnSpPr>
            <a:stCxn id="7" idx="2"/>
            <a:endCxn id="5" idx="0"/>
          </p:cNvCxnSpPr>
          <p:nvPr/>
        </p:nvCxnSpPr>
        <p:spPr>
          <a:xfrm rot="16200000" flipH="1">
            <a:off x="7910215" y="2842915"/>
            <a:ext cx="372070" cy="381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hi-IN" dirty="0" smtClean="0"/>
              <a:t>पेंशन प्रकरण भुगतान </a:t>
            </a:r>
            <a:r>
              <a:rPr lang="hi-IN" dirty="0" smtClean="0"/>
              <a:t>स्थिति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86200"/>
            <a:ext cx="8229600" cy="2239963"/>
          </a:xfrm>
        </p:spPr>
        <p:txBody>
          <a:bodyPr/>
          <a:lstStyle/>
          <a:p>
            <a:r>
              <a:rPr lang="hi-IN" dirty="0" smtClean="0"/>
              <a:t>पेंशन प्रकरण भुगतान </a:t>
            </a:r>
            <a:r>
              <a:rPr lang="hi-IN" dirty="0" smtClean="0"/>
              <a:t>स्थिति </a:t>
            </a:r>
            <a:r>
              <a:rPr lang="hi-IN" dirty="0" smtClean="0"/>
              <a:t>देखने के लिए रिपोर्ट मेनू में डिटेल रिपोर्ट चुने , इसमें कोषालय द्वारा प्रथम भुगतान  में  </a:t>
            </a:r>
            <a:r>
              <a:rPr lang="hi-IN" dirty="0" smtClean="0">
                <a:solidFill>
                  <a:schemeClr val="accent2"/>
                </a:solidFill>
              </a:rPr>
              <a:t>भुगतान राशि  तथा भुगतान दिनांक </a:t>
            </a:r>
            <a:r>
              <a:rPr lang="hi-IN" dirty="0" smtClean="0"/>
              <a:t>प्रदर्शित होगा</a:t>
            </a:r>
            <a:r>
              <a:rPr lang="en-US" dirty="0" smtClean="0"/>
              <a:t> |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t="15217"/>
          <a:stretch>
            <a:fillRect/>
          </a:stretch>
        </p:blipFill>
        <p:spPr bwMode="auto">
          <a:xfrm>
            <a:off x="0" y="1600200"/>
            <a:ext cx="9144000" cy="20574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7391400" y="3048000"/>
            <a:ext cx="17526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i-IN" sz="2000" dirty="0" smtClean="0"/>
              <a:t>आभार</a:t>
            </a:r>
            <a:r>
              <a:rPr lang="en-US" sz="2000" dirty="0" smtClean="0"/>
              <a:t>-</a:t>
            </a:r>
            <a:r>
              <a:rPr lang="hi-IN" sz="2000" dirty="0" smtClean="0"/>
              <a:t>आपकी सेवाओं का मुख्य पृष्ठ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hi-IN" sz="2000" dirty="0" smtClean="0"/>
              <a:t>लॉगिन पर क्लिक करें </a:t>
            </a:r>
            <a:endParaRPr lang="en-US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62000" y="1524000"/>
            <a:ext cx="7696200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8229600" cy="609600"/>
          </a:xfrm>
        </p:spPr>
        <p:txBody>
          <a:bodyPr>
            <a:normAutofit/>
          </a:bodyPr>
          <a:lstStyle/>
          <a:p>
            <a:r>
              <a:rPr lang="hi-IN" sz="2000" dirty="0" smtClean="0">
                <a:solidFill>
                  <a:schemeClr val="accent1"/>
                </a:solidFill>
              </a:rPr>
              <a:t>संयुक्त संचालक</a:t>
            </a:r>
            <a:r>
              <a:rPr lang="hi-IN" sz="2000" dirty="0" smtClean="0"/>
              <a:t> मुख्य पृष्ठ </a:t>
            </a:r>
            <a:endParaRPr lang="en-US" sz="20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hi-I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प्रकार में </a:t>
            </a:r>
            <a:r>
              <a:rPr lang="hi-IN" sz="2000" dirty="0">
                <a:solidFill>
                  <a:schemeClr val="accent1"/>
                </a:solidFill>
              </a:rPr>
              <a:t>संयुक्त संचालक</a:t>
            </a:r>
            <a:r>
              <a:rPr kumimoji="0" lang="hi-I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चुने तथा यूजर कोड,पासवर्ड तथा कैप्चा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Entry </a:t>
            </a:r>
            <a:r>
              <a:rPr kumimoji="0" lang="hi-I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कर  लॉगिन पर क्लिक करें </a:t>
            </a:r>
            <a:r>
              <a:rPr lang="hi-IN" sz="2000" dirty="0">
                <a:solidFill>
                  <a:schemeClr val="accent1"/>
                </a:solidFill>
              </a:rPr>
              <a:t>संयुक्त संचालक</a:t>
            </a:r>
            <a:r>
              <a:rPr lang="hi-IN" sz="2000" dirty="0" smtClean="0"/>
              <a:t> मुख्य पृष्ठ</a:t>
            </a:r>
            <a:r>
              <a:rPr lang="en-US" sz="2000" dirty="0" smtClean="0"/>
              <a:t> </a:t>
            </a:r>
            <a:r>
              <a:rPr lang="hi-IN" sz="2000" dirty="0" smtClean="0"/>
              <a:t>प्रदर्शित होगा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1" y="1371600"/>
            <a:ext cx="4267199" cy="27035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b="10757"/>
          <a:stretch>
            <a:fillRect/>
          </a:stretch>
        </p:blipFill>
        <p:spPr bwMode="auto">
          <a:xfrm>
            <a:off x="0" y="4724400"/>
            <a:ext cx="9144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457200"/>
            <a:ext cx="3962400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286000" y="1143000"/>
            <a:ext cx="29718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09600" y="2971801"/>
            <a:ext cx="807720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dirty="0" smtClean="0"/>
              <a:t>डी डी ओ से प्राप्त प्रकरण देखने के </a:t>
            </a:r>
            <a:r>
              <a:rPr lang="hi-IN" dirty="0" smtClean="0"/>
              <a:t>लिए</a:t>
            </a:r>
            <a:r>
              <a:rPr lang="en-US" dirty="0" smtClean="0"/>
              <a:t> </a:t>
            </a:r>
            <a:r>
              <a:rPr lang="hi-IN" dirty="0" smtClean="0"/>
              <a:t>काउंटर एंट्री से </a:t>
            </a:r>
            <a:r>
              <a:rPr lang="hi-IN" b="1" dirty="0" smtClean="0"/>
              <a:t>पेंशन </a:t>
            </a:r>
            <a:r>
              <a:rPr lang="hi-IN" b="1" dirty="0" smtClean="0"/>
              <a:t>आवक पंजीयन </a:t>
            </a:r>
            <a:r>
              <a:rPr lang="hi-IN" dirty="0" smtClean="0"/>
              <a:t>पर  क्लिक </a:t>
            </a:r>
            <a:r>
              <a:rPr lang="hi-IN" dirty="0" smtClean="0"/>
              <a:t>करे</a:t>
            </a:r>
            <a:r>
              <a:rPr lang="en-US" dirty="0" smtClean="0"/>
              <a:t> </a:t>
            </a:r>
            <a:r>
              <a:rPr lang="hi-IN" dirty="0" smtClean="0"/>
              <a:t>यह </a:t>
            </a:r>
            <a:r>
              <a:rPr lang="hi-IN" dirty="0" smtClean="0"/>
              <a:t>लिस्ट प्रदर्शित होगी</a:t>
            </a:r>
            <a:endParaRPr lang="en-US" dirty="0"/>
          </a:p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1425"/>
            <a:ext cx="9010650" cy="30765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7467600" y="5791200"/>
            <a:ext cx="762000" cy="381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382000" y="5791200"/>
            <a:ext cx="762000" cy="381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i-IN" b="1" dirty="0" smtClean="0"/>
              <a:t>पेंशन आवक पंजीयन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hi-IN" dirty="0" smtClean="0"/>
              <a:t>आवक पंजी में प्रकरण किस दिनांक से किस  दिनांक तक  देखना है इसके लिए </a:t>
            </a:r>
            <a:r>
              <a:rPr lang="en-US" dirty="0" smtClean="0">
                <a:solidFill>
                  <a:schemeClr val="accent2"/>
                </a:solidFill>
              </a:rPr>
              <a:t>FROM</a:t>
            </a:r>
            <a:r>
              <a:rPr lang="en-US" dirty="0" smtClean="0"/>
              <a:t>  </a:t>
            </a:r>
            <a:r>
              <a:rPr lang="hi-IN" dirty="0" smtClean="0"/>
              <a:t>और </a:t>
            </a:r>
            <a:r>
              <a:rPr lang="en-US" dirty="0" smtClean="0">
                <a:solidFill>
                  <a:schemeClr val="accent2"/>
                </a:solidFill>
              </a:rPr>
              <a:t>TO </a:t>
            </a:r>
            <a:r>
              <a:rPr lang="en-US" dirty="0" smtClean="0"/>
              <a:t>DATE  </a:t>
            </a:r>
            <a:r>
              <a:rPr lang="hi-IN" dirty="0" smtClean="0"/>
              <a:t>भरे</a:t>
            </a:r>
            <a:r>
              <a:rPr lang="en-US" dirty="0" smtClean="0"/>
              <a:t> |</a:t>
            </a:r>
            <a:endParaRPr lang="en-US" dirty="0" smtClean="0"/>
          </a:p>
          <a:p>
            <a:r>
              <a:rPr lang="hi-IN" dirty="0" smtClean="0"/>
              <a:t>इसके पश्चात</a:t>
            </a:r>
            <a:r>
              <a:rPr lang="en-US" dirty="0" smtClean="0"/>
              <a:t> </a:t>
            </a:r>
            <a:r>
              <a:rPr lang="hi-IN" dirty="0" smtClean="0"/>
              <a:t>ड्राप डाउन बॉक्स</a:t>
            </a:r>
            <a:r>
              <a:rPr lang="en-US" dirty="0" smtClean="0"/>
              <a:t> </a:t>
            </a:r>
            <a:r>
              <a:rPr lang="hi-IN" dirty="0" smtClean="0"/>
              <a:t>से केस का प्रकार चुने जैसे</a:t>
            </a:r>
            <a:r>
              <a:rPr lang="en-US" dirty="0" smtClean="0"/>
              <a:t> :   ALL,   NEW CASES,   OBJECTED CASES ,   ONLINE RECV CASES ,   PHYSICAL RECV CASES </a:t>
            </a:r>
            <a:r>
              <a:rPr lang="en-US" dirty="0" smtClean="0"/>
              <a:t>|</a:t>
            </a:r>
            <a:endParaRPr lang="en-US" dirty="0" smtClean="0"/>
          </a:p>
          <a:p>
            <a:r>
              <a:rPr lang="hi-IN" dirty="0" smtClean="0"/>
              <a:t>इसके पश्चात </a:t>
            </a:r>
            <a:r>
              <a:rPr lang="en-US" dirty="0" smtClean="0">
                <a:solidFill>
                  <a:schemeClr val="accent2"/>
                </a:solidFill>
              </a:rPr>
              <a:t>SHOW BUTTON  </a:t>
            </a:r>
            <a:r>
              <a:rPr lang="hi-IN" dirty="0" smtClean="0"/>
              <a:t>पर  क्लिक करे</a:t>
            </a:r>
            <a:r>
              <a:rPr lang="en-US" dirty="0"/>
              <a:t> </a:t>
            </a:r>
            <a:r>
              <a:rPr lang="en-US" dirty="0" smtClean="0"/>
              <a:t>, </a:t>
            </a:r>
            <a:r>
              <a:rPr lang="hi-IN" dirty="0" smtClean="0"/>
              <a:t>आवक लिस्ट प्रदर्शित </a:t>
            </a:r>
            <a:r>
              <a:rPr lang="hi-IN" dirty="0" smtClean="0"/>
              <a:t>होगी</a:t>
            </a:r>
            <a:r>
              <a:rPr lang="en-US" dirty="0" smtClean="0"/>
              <a:t> |</a:t>
            </a:r>
            <a:endParaRPr lang="en-US" dirty="0" smtClean="0"/>
          </a:p>
          <a:p>
            <a:r>
              <a:rPr lang="hi-IN" dirty="0" smtClean="0"/>
              <a:t>क्रम वार लिस्ट में से कर्मचारी की सर्विस बुक प्राप्त होने पर </a:t>
            </a:r>
            <a:r>
              <a:rPr lang="en-US" dirty="0" smtClean="0">
                <a:solidFill>
                  <a:schemeClr val="accent2"/>
                </a:solidFill>
              </a:rPr>
              <a:t>UPDATE  RECIEVE  DATE </a:t>
            </a:r>
            <a:r>
              <a:rPr lang="hi-IN" dirty="0" smtClean="0"/>
              <a:t>बटन पर क्लिक </a:t>
            </a:r>
            <a:r>
              <a:rPr lang="hi-IN" dirty="0" smtClean="0"/>
              <a:t>करे</a:t>
            </a:r>
            <a:r>
              <a:rPr lang="en-US" dirty="0" smtClean="0"/>
              <a:t> |</a:t>
            </a:r>
            <a:endParaRPr lang="en-US" dirty="0" smtClean="0"/>
          </a:p>
          <a:p>
            <a:r>
              <a:rPr lang="hi-IN" dirty="0" smtClean="0"/>
              <a:t>सर्विस बुक प्राप्त होने के पश्चात पावती प्रिंट करने के लिए </a:t>
            </a:r>
            <a:r>
              <a:rPr lang="en-US" dirty="0" smtClean="0">
                <a:solidFill>
                  <a:schemeClr val="accent2"/>
                </a:solidFill>
              </a:rPr>
              <a:t>PRINT RECEIPT  </a:t>
            </a:r>
            <a:r>
              <a:rPr lang="hi-IN" dirty="0" smtClean="0"/>
              <a:t>बटन पर क्लिक </a:t>
            </a:r>
            <a:r>
              <a:rPr lang="hi-IN" dirty="0" smtClean="0"/>
              <a:t>करे</a:t>
            </a:r>
            <a:r>
              <a:rPr lang="en-US" dirty="0" smtClean="0"/>
              <a:t> |</a:t>
            </a:r>
            <a:endParaRPr lang="en-US" dirty="0" smtClean="0"/>
          </a:p>
          <a:p>
            <a:r>
              <a:rPr lang="hi-IN" dirty="0" smtClean="0"/>
              <a:t>इसके पश्चात रिपोर्टिंग सेक्शन में  भेजने के लिए </a:t>
            </a:r>
            <a:r>
              <a:rPr lang="en-US" dirty="0" smtClean="0">
                <a:solidFill>
                  <a:schemeClr val="accent2"/>
                </a:solidFill>
              </a:rPr>
              <a:t>SEND TO REPORTING SECTION </a:t>
            </a:r>
            <a:r>
              <a:rPr lang="hi-IN" dirty="0" smtClean="0"/>
              <a:t>बटन पर क्लिक करे</a:t>
            </a:r>
            <a:r>
              <a:rPr lang="en-US" dirty="0"/>
              <a:t> </a:t>
            </a:r>
            <a:r>
              <a:rPr lang="hi-IN" dirty="0" smtClean="0"/>
              <a:t>दिनांक आदि स्वतः ही सुरक्षित हो जायेगा </a:t>
            </a:r>
            <a:r>
              <a:rPr lang="en-US" dirty="0" smtClean="0"/>
              <a:t>|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381000"/>
            <a:ext cx="4724400" cy="601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066800"/>
            <a:ext cx="2590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752600" y="1752600"/>
            <a:ext cx="15240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04800" y="4114800"/>
            <a:ext cx="3200400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dirty="0" smtClean="0"/>
              <a:t>आवक शाखा में लिपिक द्वारा हस्ताक्षर कर संभंधित को दिया जाये</a:t>
            </a:r>
            <a:r>
              <a:rPr lang="en-US" dirty="0" smtClean="0"/>
              <a:t> |</a:t>
            </a:r>
            <a:endParaRPr lang="en-US" dirty="0"/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>
            <a:off x="3505200" y="4576465"/>
            <a:ext cx="4343400" cy="144333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REPORTING SECTION - </a:t>
            </a:r>
            <a:r>
              <a:rPr lang="hi-IN" sz="3200" dirty="0" smtClean="0"/>
              <a:t>रिपोर्टिंग  शाखा </a:t>
            </a:r>
            <a:endParaRPr lang="en-US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5254" b="29288"/>
          <a:stretch>
            <a:fillRect/>
          </a:stretch>
        </p:blipFill>
        <p:spPr bwMode="auto">
          <a:xfrm>
            <a:off x="609600" y="3048000"/>
            <a:ext cx="8046156" cy="312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1066800"/>
            <a:ext cx="36004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2133600" y="1447800"/>
            <a:ext cx="2971800" cy="5334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239000" y="4495800"/>
            <a:ext cx="6096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924800" y="4495800"/>
            <a:ext cx="7620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1828800"/>
            <a:ext cx="1524000" cy="147732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dirty="0" smtClean="0"/>
              <a:t>जिलावार , डी डी ओ वार  देखने के लिए यहाँ से फ़िल्टर करे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638800" y="2133600"/>
            <a:ext cx="152400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dirty="0" smtClean="0"/>
              <a:t>पेंशन फॉर्म देखने के लिए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391400" y="1295400"/>
            <a:ext cx="1524000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i-IN" dirty="0" smtClean="0"/>
              <a:t>प्राधिकार शाखा भेजने के लिए</a:t>
            </a:r>
            <a:endParaRPr lang="en-US" dirty="0"/>
          </a:p>
        </p:txBody>
      </p:sp>
      <p:cxnSp>
        <p:nvCxnSpPr>
          <p:cNvPr id="13" name="Straight Arrow Connector 12"/>
          <p:cNvCxnSpPr>
            <a:stCxn id="9" idx="2"/>
          </p:cNvCxnSpPr>
          <p:nvPr/>
        </p:nvCxnSpPr>
        <p:spPr>
          <a:xfrm rot="16200000" flipH="1">
            <a:off x="814864" y="3481864"/>
            <a:ext cx="580072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10" idx="2"/>
            <a:endCxn id="6" idx="0"/>
          </p:cNvCxnSpPr>
          <p:nvPr/>
        </p:nvCxnSpPr>
        <p:spPr>
          <a:xfrm rot="16200000" flipH="1">
            <a:off x="6114366" y="3066365"/>
            <a:ext cx="1715869" cy="1143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11" idx="2"/>
          </p:cNvCxnSpPr>
          <p:nvPr/>
        </p:nvCxnSpPr>
        <p:spPr>
          <a:xfrm rot="16200000" flipH="1">
            <a:off x="7052965" y="3319165"/>
            <a:ext cx="2353270" cy="152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191000"/>
          </a:xfrm>
        </p:spPr>
        <p:txBody>
          <a:bodyPr>
            <a:normAutofit fontScale="55000" lnSpcReduction="20000"/>
          </a:bodyPr>
          <a:lstStyle/>
          <a:p>
            <a:endParaRPr lang="en-US" dirty="0" smtClean="0"/>
          </a:p>
          <a:p>
            <a:pPr>
              <a:lnSpc>
                <a:spcPct val="120000"/>
              </a:lnSpc>
            </a:pPr>
            <a:r>
              <a:rPr lang="hi-IN" dirty="0" smtClean="0"/>
              <a:t>रिपोर्टिंग शाखा स्क्रीन देखने के लिए मेनू में रिपोर्टिंग शाखा में </a:t>
            </a:r>
            <a:r>
              <a:rPr lang="hi-IN" dirty="0" smtClean="0">
                <a:solidFill>
                  <a:schemeClr val="accent2"/>
                </a:solidFill>
              </a:rPr>
              <a:t>प्रकरण </a:t>
            </a:r>
            <a:r>
              <a:rPr lang="hi-IN" dirty="0" smtClean="0">
                <a:solidFill>
                  <a:schemeClr val="accent2"/>
                </a:solidFill>
              </a:rPr>
              <a:t>परीक्षण एवं </a:t>
            </a:r>
            <a:r>
              <a:rPr lang="hi-IN" dirty="0" smtClean="0">
                <a:solidFill>
                  <a:schemeClr val="accent2"/>
                </a:solidFill>
              </a:rPr>
              <a:t>प्रतिवेदन</a:t>
            </a:r>
            <a:r>
              <a:rPr lang="hi-IN" dirty="0" smtClean="0"/>
              <a:t> कार्य मेनू बटन पर क्लिक </a:t>
            </a:r>
            <a:r>
              <a:rPr lang="hi-IN" dirty="0" smtClean="0"/>
              <a:t>करे</a:t>
            </a:r>
            <a:r>
              <a:rPr lang="en-US" dirty="0" smtClean="0"/>
              <a:t> |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hi-IN" dirty="0" smtClean="0"/>
              <a:t>रिपोर्टिंग शाखा में प्रकरण की लिस्ट प्रदर्शित होगी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hi-IN" dirty="0" smtClean="0"/>
              <a:t>इसे जिलेवार देखने के लिए </a:t>
            </a:r>
            <a:r>
              <a:rPr lang="en-US" dirty="0" smtClean="0">
                <a:solidFill>
                  <a:schemeClr val="accent2"/>
                </a:solidFill>
              </a:rPr>
              <a:t>SEARCH  BY  </a:t>
            </a:r>
            <a:r>
              <a:rPr lang="hi-IN" dirty="0" smtClean="0"/>
              <a:t>ऑप्शन में </a:t>
            </a:r>
            <a:r>
              <a:rPr lang="en-US" dirty="0" smtClean="0"/>
              <a:t>DISTRICT </a:t>
            </a:r>
            <a:r>
              <a:rPr lang="hi-IN" dirty="0" smtClean="0"/>
              <a:t>चुने  ,इसी प्रकार ट्रेज़री वार देखने के लिए </a:t>
            </a:r>
            <a:r>
              <a:rPr lang="en-US" dirty="0" smtClean="0">
                <a:solidFill>
                  <a:schemeClr val="accent2"/>
                </a:solidFill>
              </a:rPr>
              <a:t>SEARCH  BY  </a:t>
            </a:r>
            <a:r>
              <a:rPr lang="hi-IN" dirty="0" smtClean="0"/>
              <a:t>ऑप्शन में </a:t>
            </a:r>
            <a:r>
              <a:rPr lang="en-US" dirty="0" smtClean="0"/>
              <a:t>TREASURY </a:t>
            </a:r>
            <a:r>
              <a:rPr lang="hi-IN" dirty="0" smtClean="0"/>
              <a:t>चुने</a:t>
            </a:r>
            <a:r>
              <a:rPr lang="en-US" dirty="0" smtClean="0"/>
              <a:t> |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hi-IN" dirty="0" smtClean="0"/>
              <a:t>पेंशन फॉर्म देखने के लिए </a:t>
            </a:r>
            <a:r>
              <a:rPr lang="hi-IN" dirty="0" smtClean="0">
                <a:solidFill>
                  <a:schemeClr val="accent2"/>
                </a:solidFill>
              </a:rPr>
              <a:t>कार्यवाही करे </a:t>
            </a:r>
            <a:r>
              <a:rPr lang="hi-IN" dirty="0" smtClean="0"/>
              <a:t>बटन पर क्लिक करे तथा कुछ सुधार करना है तो सुधार कर सुरक्षित करे </a:t>
            </a:r>
            <a:r>
              <a:rPr lang="en-US" dirty="0" smtClean="0"/>
              <a:t>|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hi-IN" dirty="0" smtClean="0"/>
              <a:t>डी डी ओ से प्राप्त पेंशन फॉर्म प्रदर्शित होने पर सभी जानकारी को सर्विस बुक से  चेक करे , यदि सभी जानकारी सही है तो  </a:t>
            </a:r>
            <a:r>
              <a:rPr lang="en-US" dirty="0" smtClean="0">
                <a:solidFill>
                  <a:schemeClr val="accent2"/>
                </a:solidFill>
              </a:rPr>
              <a:t>CALCULATION SHEET </a:t>
            </a:r>
            <a:r>
              <a:rPr lang="hi-IN" dirty="0" smtClean="0">
                <a:solidFill>
                  <a:schemeClr val="accent2"/>
                </a:solidFill>
              </a:rPr>
              <a:t> </a:t>
            </a:r>
            <a:r>
              <a:rPr lang="hi-IN" dirty="0" smtClean="0"/>
              <a:t>बटन दबाकर गणना पत्रक तथा  </a:t>
            </a:r>
            <a:r>
              <a:rPr lang="en-US" dirty="0" smtClean="0">
                <a:solidFill>
                  <a:schemeClr val="accent2"/>
                </a:solidFill>
              </a:rPr>
              <a:t>FORWARDING  LETTER  </a:t>
            </a:r>
            <a:r>
              <a:rPr lang="hi-IN" dirty="0" smtClean="0"/>
              <a:t>देखे </a:t>
            </a:r>
            <a:r>
              <a:rPr lang="en-US" dirty="0" smtClean="0"/>
              <a:t>, </a:t>
            </a:r>
            <a:r>
              <a:rPr lang="hi-IN" dirty="0" smtClean="0"/>
              <a:t>सही पाए जाने </a:t>
            </a:r>
            <a:r>
              <a:rPr lang="hi-IN" dirty="0" smtClean="0">
                <a:solidFill>
                  <a:schemeClr val="accent2"/>
                </a:solidFill>
              </a:rPr>
              <a:t>पर </a:t>
            </a:r>
            <a:r>
              <a:rPr lang="en-US" dirty="0" smtClean="0">
                <a:solidFill>
                  <a:schemeClr val="accent2"/>
                </a:solidFill>
              </a:rPr>
              <a:t>CHECKED BY </a:t>
            </a:r>
            <a:r>
              <a:rPr lang="hi-IN" dirty="0" smtClean="0">
                <a:solidFill>
                  <a:schemeClr val="accent2"/>
                </a:solidFill>
              </a:rPr>
              <a:t> </a:t>
            </a:r>
            <a:r>
              <a:rPr lang="hi-IN" dirty="0" smtClean="0"/>
              <a:t>बॉक्स में जांचकर्ता का नाम डालकर </a:t>
            </a:r>
            <a:r>
              <a:rPr lang="en-US" dirty="0" smtClean="0">
                <a:solidFill>
                  <a:schemeClr val="accent2"/>
                </a:solidFill>
              </a:rPr>
              <a:t>CHECKED BY</a:t>
            </a:r>
            <a:r>
              <a:rPr lang="hi-IN" dirty="0" smtClean="0">
                <a:solidFill>
                  <a:schemeClr val="accent2"/>
                </a:solidFill>
              </a:rPr>
              <a:t> </a:t>
            </a:r>
            <a:r>
              <a:rPr lang="hi-IN" dirty="0" smtClean="0"/>
              <a:t>बटन पर क्लिक </a:t>
            </a:r>
            <a:r>
              <a:rPr lang="hi-IN" dirty="0" smtClean="0"/>
              <a:t>करे</a:t>
            </a:r>
            <a:r>
              <a:rPr lang="en-US" dirty="0" smtClean="0"/>
              <a:t> |</a:t>
            </a:r>
            <a:endParaRPr lang="en-US" dirty="0" smtClean="0"/>
          </a:p>
          <a:p>
            <a:pPr>
              <a:lnSpc>
                <a:spcPct val="120000"/>
              </a:lnSpc>
              <a:buNone/>
            </a:pP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REPORTING SECTION - </a:t>
            </a:r>
            <a:r>
              <a:rPr lang="hi-IN" sz="3200" dirty="0" smtClean="0"/>
              <a:t>रिपोर्टिंग  शाखा </a:t>
            </a:r>
            <a:endParaRPr lang="en-US" sz="32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 t="32000"/>
          <a:stretch>
            <a:fillRect/>
          </a:stretch>
        </p:blipFill>
        <p:spPr bwMode="auto">
          <a:xfrm>
            <a:off x="1143000" y="4343400"/>
            <a:ext cx="6496050" cy="64770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5029200"/>
            <a:ext cx="2438400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5029200"/>
            <a:ext cx="3052762" cy="1828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9" name="Straight Arrow Connector 8"/>
          <p:cNvCxnSpPr/>
          <p:nvPr/>
        </p:nvCxnSpPr>
        <p:spPr>
          <a:xfrm>
            <a:off x="5943600" y="4572000"/>
            <a:ext cx="1066800" cy="914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400800" y="5562600"/>
            <a:ext cx="236220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hi-IN" dirty="0" smtClean="0"/>
          </a:p>
          <a:p>
            <a:r>
              <a:rPr lang="hi-IN" dirty="0" smtClean="0"/>
              <a:t>बॉक्स में रिपोर्ट चेक करने वाले अधिकारी का नाम प्रविष्ट  करे</a:t>
            </a:r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914400" y="4800600"/>
            <a:ext cx="838200" cy="304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 flipH="1">
            <a:off x="3695700" y="5067300"/>
            <a:ext cx="457200" cy="76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819</TotalTime>
  <Words>988</Words>
  <Application>Microsoft Office PowerPoint</Application>
  <PresentationFormat>On-screen Show (4:3)</PresentationFormat>
  <Paragraphs>70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आभार-आपकी सेवाओं का मार्गदर्शिका</vt:lpstr>
      <vt:lpstr>सर्व प्रथम ekoshonline.cg.nic.in में आभार में क्लिक करें </vt:lpstr>
      <vt:lpstr>आभार-आपकी सेवाओं का मुख्य पृष्ठ  लॉगिन पर क्लिक करें </vt:lpstr>
      <vt:lpstr>संयुक्त संचालक मुख्य पृष्ठ </vt:lpstr>
      <vt:lpstr>Slide 5</vt:lpstr>
      <vt:lpstr>पेंशन आवक पंजीयन</vt:lpstr>
      <vt:lpstr>Slide 7</vt:lpstr>
      <vt:lpstr>REPORTING SECTION - रिपोर्टिंग  शाखा </vt:lpstr>
      <vt:lpstr>REPORTING SECTION - रिपोर्टिंग  शाखा </vt:lpstr>
      <vt:lpstr>Slide 10</vt:lpstr>
      <vt:lpstr>प्राधिकार शाखा – AUTHORITY SECTION</vt:lpstr>
      <vt:lpstr>Slide 12</vt:lpstr>
      <vt:lpstr>प्राधिकार शाखा – AUTHORITY SECTION</vt:lpstr>
      <vt:lpstr>रिपोर्ट डाउनलोड और डिजिटल हस्ताक्षर </vt:lpstr>
      <vt:lpstr>Slide 15</vt:lpstr>
      <vt:lpstr>Slide 16</vt:lpstr>
      <vt:lpstr>Slide 17</vt:lpstr>
      <vt:lpstr>Slide 18</vt:lpstr>
      <vt:lpstr>डिजिटल हस्ताक्षर अपलोड</vt:lpstr>
      <vt:lpstr>Slide 20</vt:lpstr>
      <vt:lpstr>पेंशन प्रकरण कोषालय भेजे</vt:lpstr>
      <vt:lpstr>कोषालय को भेजे गए प्रकरण</vt:lpstr>
      <vt:lpstr>पेंशन प्रकरण भुगतान स्थिति </vt:lpstr>
    </vt:vector>
  </TitlesOfParts>
  <Company>NIC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आभार-आपकी सेवाओं का मार्गदर्शिका</dc:title>
  <dc:creator>chhaya</dc:creator>
  <cp:lastModifiedBy>chhaya</cp:lastModifiedBy>
  <cp:revision>84</cp:revision>
  <dcterms:created xsi:type="dcterms:W3CDTF">2018-07-28T06:54:13Z</dcterms:created>
  <dcterms:modified xsi:type="dcterms:W3CDTF">2018-07-31T11:40:12Z</dcterms:modified>
</cp:coreProperties>
</file>