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handoutMasterIdLst>
    <p:handoutMasterId r:id="rId72"/>
  </p:handoutMasterIdLst>
  <p:sldIdLst>
    <p:sldId id="256" r:id="rId2"/>
    <p:sldId id="401" r:id="rId3"/>
    <p:sldId id="526" r:id="rId4"/>
    <p:sldId id="527" r:id="rId5"/>
    <p:sldId id="528" r:id="rId6"/>
    <p:sldId id="529" r:id="rId7"/>
    <p:sldId id="530" r:id="rId8"/>
    <p:sldId id="531" r:id="rId9"/>
    <p:sldId id="319" r:id="rId10"/>
    <p:sldId id="433" r:id="rId11"/>
    <p:sldId id="512" r:id="rId12"/>
    <p:sldId id="513" r:id="rId13"/>
    <p:sldId id="514" r:id="rId14"/>
    <p:sldId id="515" r:id="rId15"/>
    <p:sldId id="352" r:id="rId16"/>
    <p:sldId id="468" r:id="rId17"/>
    <p:sldId id="469" r:id="rId18"/>
    <p:sldId id="353" r:id="rId19"/>
    <p:sldId id="434" r:id="rId20"/>
    <p:sldId id="485" r:id="rId21"/>
    <p:sldId id="467" r:id="rId22"/>
    <p:sldId id="439" r:id="rId23"/>
    <p:sldId id="486" r:id="rId24"/>
    <p:sldId id="487" r:id="rId25"/>
    <p:sldId id="488" r:id="rId26"/>
    <p:sldId id="523" r:id="rId27"/>
    <p:sldId id="524" r:id="rId28"/>
    <p:sldId id="466" r:id="rId29"/>
    <p:sldId id="440" r:id="rId30"/>
    <p:sldId id="441" r:id="rId31"/>
    <p:sldId id="444" r:id="rId32"/>
    <p:sldId id="445" r:id="rId33"/>
    <p:sldId id="446" r:id="rId34"/>
    <p:sldId id="447" r:id="rId35"/>
    <p:sldId id="489" r:id="rId36"/>
    <p:sldId id="448" r:id="rId37"/>
    <p:sldId id="472" r:id="rId38"/>
    <p:sldId id="453" r:id="rId39"/>
    <p:sldId id="505" r:id="rId40"/>
    <p:sldId id="506" r:id="rId41"/>
    <p:sldId id="507" r:id="rId42"/>
    <p:sldId id="508" r:id="rId43"/>
    <p:sldId id="509" r:id="rId44"/>
    <p:sldId id="510" r:id="rId45"/>
    <p:sldId id="511" r:id="rId46"/>
    <p:sldId id="454" r:id="rId47"/>
    <p:sldId id="516" r:id="rId48"/>
    <p:sldId id="462" r:id="rId49"/>
    <p:sldId id="463" r:id="rId50"/>
    <p:sldId id="476" r:id="rId51"/>
    <p:sldId id="474" r:id="rId52"/>
    <p:sldId id="475" r:id="rId53"/>
    <p:sldId id="464" r:id="rId54"/>
    <p:sldId id="490" r:id="rId55"/>
    <p:sldId id="504" r:id="rId56"/>
    <p:sldId id="491" r:id="rId57"/>
    <p:sldId id="492" r:id="rId58"/>
    <p:sldId id="525" r:id="rId59"/>
    <p:sldId id="499" r:id="rId60"/>
    <p:sldId id="500" r:id="rId61"/>
    <p:sldId id="501" r:id="rId62"/>
    <p:sldId id="502" r:id="rId63"/>
    <p:sldId id="503" r:id="rId64"/>
    <p:sldId id="517" r:id="rId65"/>
    <p:sldId id="518" r:id="rId66"/>
    <p:sldId id="519" r:id="rId67"/>
    <p:sldId id="520" r:id="rId68"/>
    <p:sldId id="521" r:id="rId69"/>
    <p:sldId id="522" r:id="rId70"/>
    <p:sldId id="332" r:id="rId71"/>
  </p:sldIdLst>
  <p:sldSz cx="9144000" cy="6858000" type="screen4x3"/>
  <p:notesSz cx="9144000" cy="6858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5620"/>
    <p:restoredTop sz="94660"/>
  </p:normalViewPr>
  <p:slideViewPr>
    <p:cSldViewPr>
      <p:cViewPr>
        <p:scale>
          <a:sx n="64" d="100"/>
          <a:sy n="64" d="100"/>
        </p:scale>
        <p:origin x="-1146" y="-30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22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a:defRPr/>
            </a:pPr>
            <a:endParaRPr lang="en-IN"/>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a:defRPr sz="1200"/>
            </a:lvl1pPr>
          </a:lstStyle>
          <a:p>
            <a:pPr>
              <a:defRPr/>
            </a:pPr>
            <a:fld id="{1CFE9E8B-DFA9-49DC-B432-57EBBBB5FFA7}" type="datetimeFigureOut">
              <a:rPr lang="en-US"/>
              <a:pPr>
                <a:defRPr/>
              </a:pPr>
              <a:t>8/10/2018</a:t>
            </a:fld>
            <a:endParaRPr lang="en-IN"/>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a:defRPr sz="1200"/>
            </a:lvl1pPr>
          </a:lstStyle>
          <a:p>
            <a:pPr>
              <a:defRPr/>
            </a:pPr>
            <a:endParaRPr lang="en-IN"/>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a:defRPr sz="1200"/>
            </a:lvl1pPr>
          </a:lstStyle>
          <a:p>
            <a:pPr>
              <a:defRPr/>
            </a:pPr>
            <a:fld id="{0AC51595-B72B-4540-83C1-40E3A8CC048A}" type="slidenum">
              <a:rPr lang="en-IN"/>
              <a:pPr>
                <a:defRPr/>
              </a:pPr>
              <a:t>‹#›</a:t>
            </a:fld>
            <a:endParaRPr lang="en-IN"/>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Freeform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8"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77F4312A-9AC6-44EE-8936-5DBE53C6C3D2}" type="datetimeFigureOut">
              <a:rPr lang="en-US"/>
              <a:pPr>
                <a:defRPr/>
              </a:pPr>
              <a:t>8/10/2018</a:t>
            </a:fld>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485B4B6F-B990-4C9D-B4FC-0750A0D8A5F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4C5D9616-5654-4ACF-82B8-85167C142AFF}" type="datetimeFigureOut">
              <a:rPr lang="en-US"/>
              <a:pPr>
                <a:defRPr/>
              </a:pPr>
              <a:t>8/10/2018</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72632E3-00AC-45CA-A989-047B9EE6D24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7E2CD84-DF68-4277-884D-1E3B812E5159}" type="datetimeFigureOut">
              <a:rPr lang="en-US"/>
              <a:pPr>
                <a:defRPr/>
              </a:pPr>
              <a:t>8/10/2018</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370DF7B3-DB13-4719-AEE2-FC6241A32CE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6684AF20-FE68-45D9-B6BD-3DCA3DBC998B}" type="datetimeFigureOut">
              <a:rPr lang="en-US"/>
              <a:pPr>
                <a:defRPr/>
              </a:pPr>
              <a:t>8/10/2018</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C70011E6-104C-42CB-9122-2ACE0E6E433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Chevron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DBA88192-7A0E-4BBA-B64A-8C85A3CCD261}" type="datetimeFigureOut">
              <a:rPr lang="en-US"/>
              <a:pPr>
                <a:defRPr/>
              </a:pPr>
              <a:t>8/10/2018</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59E3B6F6-0A93-470B-8D71-AA732E4557D7}"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178BA6D7-DA18-466A-A07B-AEF2BCE8DFAB}" type="datetimeFigureOut">
              <a:rPr lang="en-US"/>
              <a:pPr>
                <a:defRPr/>
              </a:pPr>
              <a:t>8/10/2018</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48655B1B-0293-425F-B976-91A3F3C3023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9263EAEF-8045-4629-A6C1-86C6D8BE0E33}" type="datetimeFigureOut">
              <a:rPr lang="en-US"/>
              <a:pPr>
                <a:defRPr/>
              </a:pPr>
              <a:t>8/10/2018</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C86C80EA-6A27-4D8B-84B1-703CE82DC4F1}"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42A63799-3E57-4EE8-8766-A2C63FEEEE17}" type="datetimeFigureOut">
              <a:rPr lang="en-US"/>
              <a:pPr>
                <a:defRPr/>
              </a:pPr>
              <a:t>8/10/2018</a:t>
            </a:fld>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8F12E7EC-98A3-4224-A4FB-68D9B41471B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4E57A4D3-5AC9-4C35-9677-771A13512CD0}" type="datetimeFigureOut">
              <a:rPr lang="en-US"/>
              <a:pPr>
                <a:defRPr/>
              </a:pPr>
              <a:t>8/10/2018</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3E22D018-7E02-4682-B61D-567322432A7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102525AA-F705-41E9-BCFE-EC198C4BA45D}" type="datetimeFigureOut">
              <a:rPr lang="en-US"/>
              <a:pPr>
                <a:defRPr/>
              </a:pPr>
              <a:t>8/10/2018</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9D51449E-E977-448E-A9B5-231E8168A5DF}"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7"/>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6" name="Freeform 8"/>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Right Triangle 9"/>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Chevron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AC5A460D-6BEA-41E0-9F09-C91B763F7A6A}" type="datetimeFigureOut">
              <a:rPr lang="en-US"/>
              <a:pPr>
                <a:defRPr/>
              </a:pPr>
              <a:t>8/10/2018</a:t>
            </a:fld>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31A69B3D-7E0E-4E14-858A-9C56245890E9}"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Freeform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cs typeface="+mn-cs"/>
              </a:defRPr>
            </a:lvl1pPr>
            <a:extLst/>
          </a:lstStyle>
          <a:p>
            <a:pPr>
              <a:defRPr/>
            </a:pPr>
            <a:fld id="{206F032D-D66C-4C2B-A86B-454C19810749}" type="datetimeFigureOut">
              <a:rPr lang="en-US"/>
              <a:pPr>
                <a:defRPr/>
              </a:pPr>
              <a:t>8/10/2018</a:t>
            </a:fld>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cs typeface="+mn-cs"/>
              </a:defRPr>
            </a:lvl1pPr>
            <a:extLst/>
          </a:lstStyle>
          <a:p>
            <a:pPr>
              <a:defRPr/>
            </a:pPr>
            <a:fld id="{564C7CA7-7C89-4AEE-979D-0BCF8AB6B3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94" r:id="rId1"/>
    <p:sldLayoutId id="2147483890" r:id="rId2"/>
    <p:sldLayoutId id="2147483895" r:id="rId3"/>
    <p:sldLayoutId id="2147483896" r:id="rId4"/>
    <p:sldLayoutId id="2147483897" r:id="rId5"/>
    <p:sldLayoutId id="2147483898" r:id="rId6"/>
    <p:sldLayoutId id="2147483891" r:id="rId7"/>
    <p:sldLayoutId id="2147483899" r:id="rId8"/>
    <p:sldLayoutId id="2147483900" r:id="rId9"/>
    <p:sldLayoutId id="2147483892" r:id="rId10"/>
    <p:sldLayoutId id="2147483893"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ctr" eaLnBrk="1" fontAlgn="auto" hangingPunct="1">
              <a:spcAft>
                <a:spcPts val="0"/>
              </a:spcAft>
              <a:defRPr/>
            </a:pPr>
            <a:r>
              <a:rPr lang="en-US" sz="4400" dirty="0" smtClean="0">
                <a:solidFill>
                  <a:schemeClr val="accent1"/>
                </a:solidFill>
              </a:rPr>
              <a:t>P</a:t>
            </a:r>
            <a:r>
              <a:rPr lang="en-US" sz="4400" dirty="0" smtClean="0"/>
              <a:t>ension </a:t>
            </a:r>
            <a:r>
              <a:rPr lang="en-US" sz="4400" dirty="0" smtClean="0">
                <a:solidFill>
                  <a:schemeClr val="accent1"/>
                </a:solidFill>
              </a:rPr>
              <a:t>R</a:t>
            </a:r>
            <a:r>
              <a:rPr lang="en-US" sz="4400" dirty="0" smtClean="0"/>
              <a:t>elated </a:t>
            </a:r>
            <a:r>
              <a:rPr lang="en-US" sz="4400" dirty="0" smtClean="0">
                <a:solidFill>
                  <a:schemeClr val="accent1"/>
                </a:solidFill>
              </a:rPr>
              <a:t>I</a:t>
            </a:r>
            <a:r>
              <a:rPr lang="en-US" sz="4400" dirty="0" smtClean="0"/>
              <a:t>ntegrated </a:t>
            </a:r>
            <a:r>
              <a:rPr lang="en-US" sz="4400" dirty="0" smtClean="0">
                <a:solidFill>
                  <a:schemeClr val="accent1"/>
                </a:solidFill>
              </a:rPr>
              <a:t>S</a:t>
            </a:r>
            <a:r>
              <a:rPr lang="en-US" sz="4400" dirty="0" smtClean="0"/>
              <a:t>ystem of </a:t>
            </a:r>
            <a:r>
              <a:rPr lang="en-US" sz="4400" dirty="0" smtClean="0">
                <a:solidFill>
                  <a:schemeClr val="accent1"/>
                </a:solidFill>
              </a:rPr>
              <a:t>M</a:t>
            </a:r>
            <a:r>
              <a:rPr lang="en-US" sz="4400" dirty="0" smtClean="0"/>
              <a:t>anagement </a:t>
            </a:r>
            <a:br>
              <a:rPr lang="en-US" sz="4400" dirty="0" smtClean="0"/>
            </a:br>
            <a:r>
              <a:rPr lang="en-US" sz="4400" dirty="0" smtClean="0"/>
              <a:t>Treasury Module</a:t>
            </a:r>
            <a:endParaRPr lang="en-US" sz="4400" dirty="0"/>
          </a:p>
        </p:txBody>
      </p:sp>
      <p:sp>
        <p:nvSpPr>
          <p:cNvPr id="9219" name="Subtitle 2"/>
          <p:cNvSpPr>
            <a:spLocks noGrp="1"/>
          </p:cNvSpPr>
          <p:nvPr>
            <p:ph type="subTitle" idx="1"/>
          </p:nvPr>
        </p:nvSpPr>
        <p:spPr>
          <a:xfrm>
            <a:off x="609600" y="304800"/>
            <a:ext cx="7772400" cy="1200150"/>
          </a:xfrm>
        </p:spPr>
        <p:txBody>
          <a:bodyPr/>
          <a:lstStyle/>
          <a:p>
            <a:pPr marR="0" algn="ctr" eaLnBrk="1" hangingPunct="1"/>
            <a:r>
              <a:rPr lang="en-US" sz="4000" b="1" smtClean="0"/>
              <a:t>Government of Chhattisgarh</a:t>
            </a:r>
          </a:p>
          <a:p>
            <a:pPr marR="0" algn="ctr" eaLnBrk="1" hangingPunct="1"/>
            <a:r>
              <a:rPr lang="en-US" sz="4000" b="1" smtClean="0"/>
              <a:t>Finance Department</a:t>
            </a:r>
          </a:p>
        </p:txBody>
      </p:sp>
      <p:sp>
        <p:nvSpPr>
          <p:cNvPr id="9220" name="TextBox 3"/>
          <p:cNvSpPr txBox="1">
            <a:spLocks noChangeArrowheads="1"/>
          </p:cNvSpPr>
          <p:nvPr/>
        </p:nvSpPr>
        <p:spPr bwMode="auto">
          <a:xfrm>
            <a:off x="4876800" y="4114800"/>
            <a:ext cx="3810000" cy="1200150"/>
          </a:xfrm>
          <a:prstGeom prst="rect">
            <a:avLst/>
          </a:prstGeom>
          <a:noFill/>
          <a:ln w="9525">
            <a:noFill/>
            <a:miter lim="800000"/>
            <a:headEnd/>
            <a:tailEnd/>
          </a:ln>
        </p:spPr>
        <p:txBody>
          <a:bodyPr>
            <a:spAutoFit/>
          </a:bodyPr>
          <a:lstStyle/>
          <a:p>
            <a:r>
              <a:rPr lang="en-US" b="1"/>
              <a:t>From,</a:t>
            </a:r>
          </a:p>
          <a:p>
            <a:pPr algn="just"/>
            <a:r>
              <a:rPr lang="en-US" b="1"/>
              <a:t>Directorate Treasury, Accounts &amp; Pension, Indravati Bhawan, Naya Raipur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Content Placeholder 1"/>
          <p:cNvSpPr>
            <a:spLocks noGrp="1"/>
          </p:cNvSpPr>
          <p:nvPr>
            <p:ph idx="1"/>
          </p:nvPr>
        </p:nvSpPr>
        <p:spPr/>
        <p:txBody>
          <a:bodyPr/>
          <a:lstStyle/>
          <a:p>
            <a:endParaRPr lang="en-US" smtClean="0"/>
          </a:p>
        </p:txBody>
      </p:sp>
      <p:sp>
        <p:nvSpPr>
          <p:cNvPr id="3" name="Title 2"/>
          <p:cNvSpPr>
            <a:spLocks noGrp="1"/>
          </p:cNvSpPr>
          <p:nvPr>
            <p:ph type="title"/>
          </p:nvPr>
        </p:nvSpPr>
        <p:spPr>
          <a:xfrm>
            <a:off x="457200" y="274638"/>
            <a:ext cx="8229600" cy="792162"/>
          </a:xfrm>
        </p:spPr>
        <p:txBody>
          <a:bodyPr>
            <a:noAutofit/>
          </a:bodyPr>
          <a:lstStyle/>
          <a:p>
            <a:pPr>
              <a:defRPr/>
            </a:pPr>
            <a:r>
              <a:rPr lang="hi-IN" sz="2000" b="0" dirty="0" smtClean="0">
                <a:latin typeface="Kruti Dev 010" pitchFamily="2" charset="0"/>
              </a:rPr>
              <a:t>प्रथम समय लाॅगिन करने की स्थिति में अपना मोबाइल नंबर एवं ईमेल आईडी दर्ज करें </a:t>
            </a:r>
            <a:endParaRPr lang="en-US" sz="2000" b="0" dirty="0">
              <a:latin typeface="Kruti Dev 010" pitchFamily="2" charset="0"/>
            </a:endParaRPr>
          </a:p>
        </p:txBody>
      </p:sp>
      <p:pic>
        <p:nvPicPr>
          <p:cNvPr id="88068" name="Picture 4"/>
          <p:cNvPicPr>
            <a:picLocks noChangeAspect="1" noChangeArrowheads="1"/>
          </p:cNvPicPr>
          <p:nvPr/>
        </p:nvPicPr>
        <p:blipFill>
          <a:blip r:embed="rId2" cstate="print"/>
          <a:srcRect/>
          <a:stretch>
            <a:fillRect/>
          </a:stretch>
        </p:blipFill>
        <p:spPr bwMode="auto">
          <a:xfrm>
            <a:off x="381000" y="1143000"/>
            <a:ext cx="8153400"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pic>
        <p:nvPicPr>
          <p:cNvPr id="4098" name="Picture 2"/>
          <p:cNvPicPr>
            <a:picLocks noChangeAspect="1" noChangeArrowheads="1"/>
          </p:cNvPicPr>
          <p:nvPr/>
        </p:nvPicPr>
        <p:blipFill>
          <a:blip r:embed="rId2"/>
          <a:srcRect t="12500" r="4539" b="50000"/>
          <a:stretch>
            <a:fillRect/>
          </a:stretch>
        </p:blipFill>
        <p:spPr bwMode="auto">
          <a:xfrm>
            <a:off x="0" y="838200"/>
            <a:ext cx="9144000" cy="5410200"/>
          </a:xfrm>
          <a:prstGeom prst="rect">
            <a:avLst/>
          </a:prstGeom>
          <a:noFill/>
          <a:ln w="9525">
            <a:noFill/>
            <a:miter lim="800000"/>
            <a:headEnd/>
            <a:tailEnd/>
          </a:ln>
          <a:effectLst/>
        </p:spPr>
      </p:pic>
      <p:sp>
        <p:nvSpPr>
          <p:cNvPr id="5" name="Title 2"/>
          <p:cNvSpPr>
            <a:spLocks noGrp="1"/>
          </p:cNvSpPr>
          <p:nvPr>
            <p:ph type="title"/>
          </p:nvPr>
        </p:nvSpPr>
        <p:spPr>
          <a:xfrm>
            <a:off x="0" y="274638"/>
            <a:ext cx="9144000" cy="411162"/>
          </a:xfrm>
        </p:spPr>
        <p:txBody>
          <a:bodyPr>
            <a:normAutofit/>
          </a:bodyPr>
          <a:lstStyle/>
          <a:p>
            <a:pPr algn="ctr"/>
            <a:r>
              <a:rPr lang="en-US" sz="2000" b="0" dirty="0" smtClean="0"/>
              <a:t>Change Password</a:t>
            </a:r>
            <a:endParaRPr lang="hi-IN" sz="2000" b="0" dirty="0"/>
          </a:p>
        </p:txBody>
      </p:sp>
      <p:sp>
        <p:nvSpPr>
          <p:cNvPr id="6" name="Oval 5"/>
          <p:cNvSpPr/>
          <p:nvPr/>
        </p:nvSpPr>
        <p:spPr>
          <a:xfrm>
            <a:off x="2895600" y="3505200"/>
            <a:ext cx="1143000" cy="13716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7" name="Straight Arrow Connector 6"/>
          <p:cNvCxnSpPr/>
          <p:nvPr/>
        </p:nvCxnSpPr>
        <p:spPr>
          <a:xfrm rot="16200000" flipH="1">
            <a:off x="3733800" y="4876800"/>
            <a:ext cx="1295400" cy="99060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76800" y="5486400"/>
            <a:ext cx="2057400" cy="584775"/>
          </a:xfrm>
          <a:prstGeom prst="rect">
            <a:avLst/>
          </a:prstGeom>
          <a:noFill/>
        </p:spPr>
        <p:txBody>
          <a:bodyPr wrap="square" rtlCol="0">
            <a:spAutoFit/>
          </a:bodyPr>
          <a:lstStyle/>
          <a:p>
            <a:r>
              <a:rPr lang="hi-IN" sz="1600" b="1" dirty="0" smtClean="0">
                <a:solidFill>
                  <a:srgbClr val="003399"/>
                </a:solidFill>
              </a:rPr>
              <a:t>पासवर्ड बदले पर क्लिक करें</a:t>
            </a:r>
            <a:endParaRPr lang="en-IN" sz="1600" b="1" dirty="0">
              <a:solidFill>
                <a:srgbClr val="003399"/>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pic>
        <p:nvPicPr>
          <p:cNvPr id="3074" name="Picture 2"/>
          <p:cNvPicPr>
            <a:picLocks noChangeAspect="1" noChangeArrowheads="1"/>
          </p:cNvPicPr>
          <p:nvPr/>
        </p:nvPicPr>
        <p:blipFill>
          <a:blip r:embed="rId2"/>
          <a:srcRect l="4100" t="20833" r="9810"/>
          <a:stretch>
            <a:fillRect/>
          </a:stretch>
        </p:blipFill>
        <p:spPr bwMode="auto">
          <a:xfrm>
            <a:off x="152400" y="1066800"/>
            <a:ext cx="8991600" cy="5791200"/>
          </a:xfrm>
          <a:prstGeom prst="rect">
            <a:avLst/>
          </a:prstGeom>
          <a:noFill/>
          <a:ln w="9525">
            <a:noFill/>
            <a:miter lim="800000"/>
            <a:headEnd/>
            <a:tailEnd/>
          </a:ln>
          <a:effectLst/>
        </p:spPr>
      </p:pic>
      <p:sp>
        <p:nvSpPr>
          <p:cNvPr id="5" name="Title 2"/>
          <p:cNvSpPr>
            <a:spLocks noGrp="1"/>
          </p:cNvSpPr>
          <p:nvPr>
            <p:ph type="title"/>
          </p:nvPr>
        </p:nvSpPr>
        <p:spPr>
          <a:xfrm>
            <a:off x="0" y="274638"/>
            <a:ext cx="9144000" cy="411162"/>
          </a:xfrm>
        </p:spPr>
        <p:txBody>
          <a:bodyPr>
            <a:normAutofit/>
          </a:bodyPr>
          <a:lstStyle/>
          <a:p>
            <a:pPr algn="ctr"/>
            <a:r>
              <a:rPr lang="hi-IN" sz="2000" b="0" dirty="0" smtClean="0"/>
              <a:t>पासवर्ड बदले</a:t>
            </a:r>
            <a:endParaRPr lang="hi-IN" sz="2000" b="0" dirty="0"/>
          </a:p>
        </p:txBody>
      </p:sp>
      <p:sp>
        <p:nvSpPr>
          <p:cNvPr id="6" name="Oval 5"/>
          <p:cNvSpPr/>
          <p:nvPr/>
        </p:nvSpPr>
        <p:spPr>
          <a:xfrm>
            <a:off x="304800" y="1828800"/>
            <a:ext cx="1143000" cy="8382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6"/>
          <p:cNvSpPr/>
          <p:nvPr/>
        </p:nvSpPr>
        <p:spPr>
          <a:xfrm>
            <a:off x="4267200" y="1981200"/>
            <a:ext cx="1143000" cy="8382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TextBox 7"/>
          <p:cNvSpPr txBox="1"/>
          <p:nvPr/>
        </p:nvSpPr>
        <p:spPr>
          <a:xfrm>
            <a:off x="1447800" y="1066800"/>
            <a:ext cx="2438400"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hi-IN" sz="1600" b="1" dirty="0" smtClean="0">
                <a:solidFill>
                  <a:srgbClr val="003399"/>
                </a:solidFill>
              </a:rPr>
              <a:t>स्वंय का पासवर्ड बदलने हेतु यहाॅं क्लिक करें</a:t>
            </a:r>
            <a:endParaRPr lang="en-IN" sz="1600" b="1" dirty="0">
              <a:solidFill>
                <a:srgbClr val="003399"/>
              </a:solidFill>
            </a:endParaRPr>
          </a:p>
        </p:txBody>
      </p:sp>
      <p:sp>
        <p:nvSpPr>
          <p:cNvPr id="9" name="TextBox 8"/>
          <p:cNvSpPr txBox="1"/>
          <p:nvPr/>
        </p:nvSpPr>
        <p:spPr>
          <a:xfrm>
            <a:off x="6019800" y="1066800"/>
            <a:ext cx="2438400"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hi-IN" sz="1600" b="1" dirty="0" smtClean="0">
                <a:solidFill>
                  <a:srgbClr val="003399"/>
                </a:solidFill>
              </a:rPr>
              <a:t>डीडीओ का पासवर्ड बदलने के लिए क्लिक करे</a:t>
            </a:r>
            <a:endParaRPr lang="en-IN" sz="1600" b="1" dirty="0">
              <a:solidFill>
                <a:srgbClr val="003399"/>
              </a:solidFill>
            </a:endParaRPr>
          </a:p>
        </p:txBody>
      </p:sp>
      <p:cxnSp>
        <p:nvCxnSpPr>
          <p:cNvPr id="10" name="Straight Arrow Connector 9"/>
          <p:cNvCxnSpPr/>
          <p:nvPr/>
        </p:nvCxnSpPr>
        <p:spPr>
          <a:xfrm flipV="1">
            <a:off x="1447800" y="1600200"/>
            <a:ext cx="1066800" cy="68580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5410200" y="1676400"/>
            <a:ext cx="1752600" cy="76200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a:xfrm>
            <a:off x="457200" y="457200"/>
            <a:ext cx="8229600" cy="457200"/>
          </a:xfrm>
        </p:spPr>
        <p:txBody>
          <a:bodyPr>
            <a:normAutofit/>
          </a:bodyPr>
          <a:lstStyle/>
          <a:p>
            <a:r>
              <a:rPr lang="hi-IN" sz="2000" dirty="0" smtClean="0"/>
              <a:t>डीडीओ की सूची से डीडीओ कोड चुने</a:t>
            </a:r>
            <a:endParaRPr lang="en-IN" sz="2000" dirty="0"/>
          </a:p>
        </p:txBody>
      </p:sp>
      <p:pic>
        <p:nvPicPr>
          <p:cNvPr id="6146" name="Picture 2"/>
          <p:cNvPicPr>
            <a:picLocks noChangeAspect="1" noChangeArrowheads="1"/>
          </p:cNvPicPr>
          <p:nvPr/>
        </p:nvPicPr>
        <p:blipFill>
          <a:blip r:embed="rId2"/>
          <a:srcRect l="4100" t="20833" r="10395"/>
          <a:stretch>
            <a:fillRect/>
          </a:stretch>
        </p:blipFill>
        <p:spPr bwMode="auto">
          <a:xfrm>
            <a:off x="0" y="1828800"/>
            <a:ext cx="8534400" cy="4572000"/>
          </a:xfrm>
          <a:prstGeom prst="rect">
            <a:avLst/>
          </a:prstGeom>
          <a:noFill/>
          <a:ln w="9525">
            <a:noFill/>
            <a:miter lim="800000"/>
            <a:headEnd/>
            <a:tailEnd/>
          </a:ln>
          <a:effectLst/>
        </p:spPr>
      </p:pic>
      <p:sp>
        <p:nvSpPr>
          <p:cNvPr id="5" name="TextBox 4"/>
          <p:cNvSpPr txBox="1"/>
          <p:nvPr/>
        </p:nvSpPr>
        <p:spPr>
          <a:xfrm>
            <a:off x="5257800" y="2362200"/>
            <a:ext cx="2438400"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hi-IN" sz="1600" b="1" dirty="0" smtClean="0">
                <a:solidFill>
                  <a:srgbClr val="003399"/>
                </a:solidFill>
              </a:rPr>
              <a:t>डीडीओ चुने</a:t>
            </a:r>
            <a:endParaRPr lang="en-IN" sz="1600" b="1" dirty="0">
              <a:solidFill>
                <a:srgbClr val="003399"/>
              </a:solidFill>
            </a:endParaRPr>
          </a:p>
        </p:txBody>
      </p:sp>
      <p:cxnSp>
        <p:nvCxnSpPr>
          <p:cNvPr id="6" name="Straight Arrow Connector 5"/>
          <p:cNvCxnSpPr/>
          <p:nvPr/>
        </p:nvCxnSpPr>
        <p:spPr>
          <a:xfrm flipV="1">
            <a:off x="4648200" y="2743200"/>
            <a:ext cx="2133600" cy="99060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pic>
        <p:nvPicPr>
          <p:cNvPr id="5122" name="Picture 2"/>
          <p:cNvPicPr>
            <a:picLocks noChangeAspect="1" noChangeArrowheads="1"/>
          </p:cNvPicPr>
          <p:nvPr/>
        </p:nvPicPr>
        <p:blipFill>
          <a:blip r:embed="rId2"/>
          <a:srcRect l="4100" t="21875" r="9810"/>
          <a:stretch>
            <a:fillRect/>
          </a:stretch>
        </p:blipFill>
        <p:spPr bwMode="auto">
          <a:xfrm>
            <a:off x="228600" y="1447800"/>
            <a:ext cx="8686800" cy="5029200"/>
          </a:xfrm>
          <a:prstGeom prst="rect">
            <a:avLst/>
          </a:prstGeom>
          <a:noFill/>
          <a:ln w="9525">
            <a:noFill/>
            <a:miter lim="800000"/>
            <a:headEnd/>
            <a:tailEnd/>
          </a:ln>
          <a:effectLst/>
        </p:spPr>
      </p:pic>
      <p:sp>
        <p:nvSpPr>
          <p:cNvPr id="5" name="Title 2"/>
          <p:cNvSpPr txBox="1">
            <a:spLocks/>
          </p:cNvSpPr>
          <p:nvPr/>
        </p:nvSpPr>
        <p:spPr>
          <a:xfrm>
            <a:off x="457200" y="457200"/>
            <a:ext cx="8229600" cy="457200"/>
          </a:xfrm>
          <a:prstGeom prst="rect">
            <a:avLst/>
          </a:prstGeom>
        </p:spPr>
        <p:txBody>
          <a:bodyPr vert="horz" rtlCol="0" anchor="ctr">
            <a:normAutofit/>
            <a:scene3d>
              <a:camera prst="orthographicFront"/>
              <a:lightRig rig="soft" dir="t"/>
            </a:scene3d>
            <a:sp3d prstMaterial="softEdge">
              <a:bevelT w="25400" h="25400"/>
            </a:sp3d>
          </a:bodyPr>
          <a:lstStyle/>
          <a:p>
            <a:pPr lvl="0" eaLnBrk="0" hangingPunct="0"/>
            <a:r>
              <a:rPr lang="hi-IN" sz="2000" b="1" dirty="0" smtClean="0">
                <a:solidFill>
                  <a:schemeClr val="tx2"/>
                </a:solidFill>
                <a:effectLst>
                  <a:outerShdw blurRad="31750" dist="25400" dir="5400000" algn="tl" rotWithShape="0">
                    <a:srgbClr val="000000">
                      <a:alpha val="25000"/>
                    </a:srgbClr>
                  </a:outerShdw>
                </a:effectLst>
                <a:latin typeface="+mj-lt"/>
                <a:ea typeface="+mj-ea"/>
                <a:cs typeface="+mj-cs"/>
              </a:rPr>
              <a:t>पासवर्ड लिखकर सेव करें</a:t>
            </a:r>
            <a:endParaRPr kumimoji="0" lang="en-IN" sz="20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6" name="Oval 5"/>
          <p:cNvSpPr/>
          <p:nvPr/>
        </p:nvSpPr>
        <p:spPr>
          <a:xfrm>
            <a:off x="7620000" y="4800600"/>
            <a:ext cx="1371600" cy="13716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extBox 6"/>
          <p:cNvSpPr txBox="1"/>
          <p:nvPr/>
        </p:nvSpPr>
        <p:spPr>
          <a:xfrm>
            <a:off x="6248400" y="3429000"/>
            <a:ext cx="2438400"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hi-IN" sz="1600" b="1" dirty="0" smtClean="0">
                <a:solidFill>
                  <a:srgbClr val="003399"/>
                </a:solidFill>
              </a:rPr>
              <a:t>सेव बटन पर क्लिक करें</a:t>
            </a:r>
            <a:endParaRPr lang="en-IN" sz="1600" b="1" dirty="0">
              <a:solidFill>
                <a:srgbClr val="003399"/>
              </a:solidFill>
            </a:endParaRPr>
          </a:p>
        </p:txBody>
      </p:sp>
      <p:cxnSp>
        <p:nvCxnSpPr>
          <p:cNvPr id="8" name="Straight Arrow Connector 7"/>
          <p:cNvCxnSpPr/>
          <p:nvPr/>
        </p:nvCxnSpPr>
        <p:spPr>
          <a:xfrm rot="16200000" flipH="1">
            <a:off x="7124700" y="3924300"/>
            <a:ext cx="1066800" cy="83820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74638"/>
            <a:ext cx="8915400" cy="868362"/>
          </a:xfrm>
        </p:spPr>
        <p:txBody>
          <a:bodyPr>
            <a:normAutofit fontScale="90000"/>
          </a:bodyPr>
          <a:lstStyle/>
          <a:p>
            <a:pPr algn="just">
              <a:defRPr/>
            </a:pPr>
            <a:r>
              <a:rPr lang="hi-IN" sz="2000" b="0" dirty="0" smtClean="0">
                <a:latin typeface="Kruti Dev 010" pitchFamily="2" charset="0"/>
              </a:rPr>
              <a:t>संयुक्त संचालक से प्राप्त प्रकरणों की सूची, सहा0 कोषाधिकारी को प्रेषित सही प्रकरणो तथा आपत्ति किये गये प्रकरणों की सूची देखने हेतु पेशन लिपिक</a:t>
            </a:r>
            <a:r>
              <a:rPr lang="en-IN" sz="2000" b="0" dirty="0" smtClean="0">
                <a:latin typeface="Kruti Dev 010" pitchFamily="2" charset="0"/>
              </a:rPr>
              <a:t> </a:t>
            </a:r>
            <a:r>
              <a:rPr lang="en-IN" sz="2000" b="0" dirty="0" smtClean="0">
                <a:latin typeface="Times New Roman" pitchFamily="18" charset="0"/>
                <a:cs typeface="Times New Roman" pitchFamily="18" charset="0"/>
              </a:rPr>
              <a:t>Menu </a:t>
            </a:r>
            <a:r>
              <a:rPr lang="hi-IN" sz="2000" b="0" dirty="0" smtClean="0">
                <a:latin typeface="Kruti Dev 010" pitchFamily="2" charset="0"/>
              </a:rPr>
              <a:t>में संबंधित सूची को चुनें</a:t>
            </a:r>
            <a:endParaRPr lang="en-US" sz="2000" b="0" dirty="0">
              <a:latin typeface="Kruti Dev 010" pitchFamily="2" charset="0"/>
            </a:endParaRPr>
          </a:p>
        </p:txBody>
      </p:sp>
      <p:sp>
        <p:nvSpPr>
          <p:cNvPr id="89091" name="Content Placeholder 4"/>
          <p:cNvSpPr>
            <a:spLocks noGrp="1"/>
          </p:cNvSpPr>
          <p:nvPr>
            <p:ph idx="1"/>
          </p:nvPr>
        </p:nvSpPr>
        <p:spPr/>
        <p:txBody>
          <a:bodyPr/>
          <a:lstStyle/>
          <a:p>
            <a:endParaRPr lang="en-US" smtClean="0"/>
          </a:p>
        </p:txBody>
      </p:sp>
      <p:pic>
        <p:nvPicPr>
          <p:cNvPr id="89092" name="Picture 5"/>
          <p:cNvPicPr>
            <a:picLocks noChangeAspect="1" noChangeArrowheads="1"/>
          </p:cNvPicPr>
          <p:nvPr/>
        </p:nvPicPr>
        <p:blipFill>
          <a:blip r:embed="rId2" cstate="print"/>
          <a:srcRect/>
          <a:stretch>
            <a:fillRect/>
          </a:stretch>
        </p:blipFill>
        <p:spPr bwMode="auto">
          <a:xfrm>
            <a:off x="304800" y="1295400"/>
            <a:ext cx="8686800" cy="5257800"/>
          </a:xfrm>
          <a:prstGeom prst="rect">
            <a:avLst/>
          </a:prstGeom>
          <a:noFill/>
          <a:ln w="9525">
            <a:noFill/>
            <a:miter lim="800000"/>
            <a:headEnd/>
            <a:tailEnd/>
          </a:ln>
        </p:spPr>
      </p:pic>
      <p:sp>
        <p:nvSpPr>
          <p:cNvPr id="4" name="Oval 3"/>
          <p:cNvSpPr/>
          <p:nvPr/>
        </p:nvSpPr>
        <p:spPr>
          <a:xfrm>
            <a:off x="0" y="1981200"/>
            <a:ext cx="2971800" cy="3733800"/>
          </a:xfrm>
          <a:prstGeom prst="ellipse">
            <a:avLst/>
          </a:prstGeom>
          <a:solidFill>
            <a:schemeClr val="accent1">
              <a:alpha val="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Content Placeholder 1"/>
          <p:cNvSpPr>
            <a:spLocks noGrp="1"/>
          </p:cNvSpPr>
          <p:nvPr>
            <p:ph idx="1"/>
          </p:nvPr>
        </p:nvSpPr>
        <p:spPr/>
        <p:txBody>
          <a:bodyPr/>
          <a:lstStyle/>
          <a:p>
            <a:endParaRPr lang="en-US" smtClean="0"/>
          </a:p>
        </p:txBody>
      </p:sp>
      <p:sp>
        <p:nvSpPr>
          <p:cNvPr id="3" name="Title 2"/>
          <p:cNvSpPr>
            <a:spLocks noGrp="1"/>
          </p:cNvSpPr>
          <p:nvPr>
            <p:ph type="title"/>
          </p:nvPr>
        </p:nvSpPr>
        <p:spPr>
          <a:xfrm>
            <a:off x="0" y="0"/>
            <a:ext cx="9144000" cy="1371600"/>
          </a:xfrm>
        </p:spPr>
        <p:txBody>
          <a:bodyPr>
            <a:noAutofit/>
          </a:bodyPr>
          <a:lstStyle/>
          <a:p>
            <a:pPr>
              <a:defRPr/>
            </a:pPr>
            <a:r>
              <a:rPr lang="hi-IN" sz="2000" b="0" dirty="0" smtClean="0">
                <a:effectLst/>
                <a:latin typeface="Kruti Dev 010" pitchFamily="2" charset="0"/>
              </a:rPr>
              <a:t>संयुक्त संचालक से प्रकरण कोषालय में प्रेषित करने पर डीडीओ(डीडीओ लाॅगिन पर) द्वारा निम्नानुसार वांछित जानकारीयाॅं (प्रत्याशित पेंशन/उपादान अंतिम वेतन प्रमाण पत्र, जीवन प्रमाण पत्र, आवास संबंधी कोई बकाया न होना, आवास रिक्तता प्रमाण पत्र) कोषालय को उपलब्ध करायी जाएंगी।</a:t>
            </a:r>
            <a:endParaRPr lang="en-US" sz="2000" b="0" dirty="0">
              <a:effectLst/>
              <a:latin typeface="Kruti Dev 010" pitchFamily="2" charset="0"/>
            </a:endParaRPr>
          </a:p>
        </p:txBody>
      </p:sp>
      <p:pic>
        <p:nvPicPr>
          <p:cNvPr id="92164" name="Picture 3"/>
          <p:cNvPicPr>
            <a:picLocks noChangeAspect="1" noChangeArrowheads="1"/>
          </p:cNvPicPr>
          <p:nvPr/>
        </p:nvPicPr>
        <p:blipFill>
          <a:blip r:embed="rId2" cstate="print"/>
          <a:srcRect/>
          <a:stretch>
            <a:fillRect/>
          </a:stretch>
        </p:blipFill>
        <p:spPr bwMode="auto">
          <a:xfrm>
            <a:off x="381000" y="1752600"/>
            <a:ext cx="8229600" cy="4419600"/>
          </a:xfrm>
          <a:prstGeom prst="rect">
            <a:avLst/>
          </a:prstGeom>
          <a:noFill/>
          <a:ln w="9525">
            <a:noFill/>
            <a:miter lim="800000"/>
            <a:headEnd/>
            <a:tailEnd/>
          </a:ln>
        </p:spPr>
      </p:pic>
      <p:sp>
        <p:nvSpPr>
          <p:cNvPr id="5" name="Oval 4"/>
          <p:cNvSpPr/>
          <p:nvPr/>
        </p:nvSpPr>
        <p:spPr>
          <a:xfrm>
            <a:off x="5334000" y="2209800"/>
            <a:ext cx="1371600" cy="762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Content Placeholder 1"/>
          <p:cNvSpPr>
            <a:spLocks noGrp="1"/>
          </p:cNvSpPr>
          <p:nvPr>
            <p:ph idx="1"/>
          </p:nvPr>
        </p:nvSpPr>
        <p:spPr/>
        <p:txBody>
          <a:bodyPr/>
          <a:lstStyle/>
          <a:p>
            <a:endParaRPr lang="en-US" smtClean="0"/>
          </a:p>
        </p:txBody>
      </p:sp>
      <p:sp>
        <p:nvSpPr>
          <p:cNvPr id="3" name="Title 2"/>
          <p:cNvSpPr>
            <a:spLocks noGrp="1"/>
          </p:cNvSpPr>
          <p:nvPr>
            <p:ph type="title"/>
          </p:nvPr>
        </p:nvSpPr>
        <p:spPr/>
        <p:txBody>
          <a:bodyPr/>
          <a:lstStyle/>
          <a:p>
            <a:pPr>
              <a:defRPr/>
            </a:pPr>
            <a:endParaRPr lang="en-US"/>
          </a:p>
        </p:txBody>
      </p:sp>
      <p:sp>
        <p:nvSpPr>
          <p:cNvPr id="5" name="Oval 4"/>
          <p:cNvSpPr/>
          <p:nvPr/>
        </p:nvSpPr>
        <p:spPr>
          <a:xfrm>
            <a:off x="7162800" y="4572000"/>
            <a:ext cx="1371600" cy="762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026" name="Picture 2"/>
          <p:cNvPicPr>
            <a:picLocks noChangeAspect="1" noChangeArrowheads="1"/>
          </p:cNvPicPr>
          <p:nvPr/>
        </p:nvPicPr>
        <p:blipFill>
          <a:blip r:embed="rId2" cstate="print"/>
          <a:srcRect/>
          <a:stretch>
            <a:fillRect/>
          </a:stretch>
        </p:blipFill>
        <p:spPr bwMode="auto">
          <a:xfrm>
            <a:off x="381000" y="457200"/>
            <a:ext cx="8153400" cy="5791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0"/>
            <a:ext cx="8763000" cy="1752600"/>
          </a:xfrm>
        </p:spPr>
        <p:txBody>
          <a:bodyPr>
            <a:normAutofit fontScale="90000"/>
          </a:bodyPr>
          <a:lstStyle/>
          <a:p>
            <a:r>
              <a:rPr lang="en-US" sz="1600" b="0" dirty="0" smtClean="0">
                <a:latin typeface="Times New Roman" pitchFamily="18" charset="0"/>
                <a:cs typeface="Times New Roman" pitchFamily="18" charset="0"/>
              </a:rPr>
              <a:t/>
            </a:r>
            <a:br>
              <a:rPr lang="en-US" sz="1600" b="0" dirty="0" smtClean="0">
                <a:latin typeface="Times New Roman" pitchFamily="18" charset="0"/>
                <a:cs typeface="Times New Roman" pitchFamily="18" charset="0"/>
              </a:rPr>
            </a:br>
            <a:r>
              <a:rPr lang="en-US" sz="1600" b="0" dirty="0" smtClean="0">
                <a:latin typeface="Times New Roman" pitchFamily="18" charset="0"/>
                <a:cs typeface="Times New Roman" pitchFamily="18" charset="0"/>
              </a:rPr>
              <a:t/>
            </a:r>
            <a:br>
              <a:rPr lang="en-US" sz="1600" b="0" dirty="0" smtClean="0">
                <a:latin typeface="Times New Roman" pitchFamily="18" charset="0"/>
                <a:cs typeface="Times New Roman" pitchFamily="18" charset="0"/>
              </a:rPr>
            </a:br>
            <a:r>
              <a:rPr lang="en-US" sz="1600" b="0" dirty="0" smtClean="0">
                <a:latin typeface="Times New Roman" pitchFamily="18" charset="0"/>
                <a:cs typeface="Times New Roman" pitchFamily="18" charset="0"/>
              </a:rPr>
              <a:t/>
            </a:r>
            <a:br>
              <a:rPr lang="en-US" sz="1600" b="0" dirty="0" smtClean="0">
                <a:latin typeface="Times New Roman" pitchFamily="18" charset="0"/>
                <a:cs typeface="Times New Roman" pitchFamily="18" charset="0"/>
              </a:rPr>
            </a:br>
            <a:r>
              <a:rPr lang="hi-IN" sz="2200" u="sng" dirty="0" smtClean="0">
                <a:latin typeface="Kruti Dev 010" pitchFamily="2" charset="0"/>
                <a:cs typeface="Times New Roman" pitchFamily="18" charset="0"/>
              </a:rPr>
              <a:t> संयुक्त संचालक से प्राप्त प्रकरण की सूची </a:t>
            </a:r>
            <a:r>
              <a:rPr lang="en-US" sz="2200" b="0" dirty="0" smtClean="0">
                <a:latin typeface="Kruti Dev 010" pitchFamily="2" charset="0"/>
                <a:cs typeface="Times New Roman" pitchFamily="18" charset="0"/>
              </a:rPr>
              <a:t/>
            </a:r>
            <a:br>
              <a:rPr lang="en-US" sz="2200" b="0" dirty="0" smtClean="0">
                <a:latin typeface="Kruti Dev 010" pitchFamily="2" charset="0"/>
                <a:cs typeface="Times New Roman" pitchFamily="18" charset="0"/>
              </a:rPr>
            </a:br>
            <a:r>
              <a:rPr lang="en-IN" sz="2000" dirty="0" smtClean="0"/>
              <a:t> </a:t>
            </a:r>
            <a:r>
              <a:rPr lang="hi-IN" sz="2200" b="0" dirty="0" smtClean="0">
                <a:effectLst/>
                <a:latin typeface="Kruti Dev 010" pitchFamily="2" charset="0"/>
              </a:rPr>
              <a:t> संयुक्त संचालक से प्राप्त प्रकरणो का निरीक्षण एवं कार्यवाही करने हेतु संयुक्त संचालक से प्राप्त प्रकरण की सूची पर क्लिक करें, जिसके पश्चात् निम्नानुसार सूची दिखाई देगी - प्रकरण से संबंधित दस्तावेजो का निरीक्षण करने एवं कार्यवाही करने हेतु परीक्षण करें पर क्लिक करे </a:t>
            </a:r>
            <a:r>
              <a:rPr lang="en-IN" sz="2000" dirty="0" smtClean="0"/>
              <a:t/>
            </a:r>
            <a:br>
              <a:rPr lang="en-IN" sz="2000" dirty="0" smtClean="0"/>
            </a:br>
            <a:r>
              <a:rPr lang="en-IN" sz="2000" dirty="0" smtClean="0"/>
              <a:t/>
            </a:r>
            <a:br>
              <a:rPr lang="en-IN" sz="2000" dirty="0" smtClean="0"/>
            </a:br>
            <a:endParaRPr lang="en-US" sz="2200" b="0" dirty="0">
              <a:latin typeface="Kruti Dev 010" pitchFamily="2" charset="0"/>
            </a:endParaRPr>
          </a:p>
        </p:txBody>
      </p:sp>
      <p:sp>
        <p:nvSpPr>
          <p:cNvPr id="6" name="Oval 5"/>
          <p:cNvSpPr/>
          <p:nvPr/>
        </p:nvSpPr>
        <p:spPr>
          <a:xfrm>
            <a:off x="7010400" y="4038600"/>
            <a:ext cx="1371600" cy="762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050" name="Picture 2"/>
          <p:cNvPicPr>
            <a:picLocks noChangeAspect="1" noChangeArrowheads="1"/>
          </p:cNvPicPr>
          <p:nvPr/>
        </p:nvPicPr>
        <p:blipFill>
          <a:blip r:embed="rId2"/>
          <a:srcRect/>
          <a:stretch>
            <a:fillRect/>
          </a:stretch>
        </p:blipFill>
        <p:spPr bwMode="auto">
          <a:xfrm>
            <a:off x="76200" y="1600200"/>
            <a:ext cx="8763000" cy="4600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1"/>
          <p:cNvSpPr>
            <a:spLocks noGrp="1"/>
          </p:cNvSpPr>
          <p:nvPr>
            <p:ph idx="1"/>
          </p:nvPr>
        </p:nvSpPr>
        <p:spPr/>
        <p:txBody>
          <a:bodyPr/>
          <a:lstStyle/>
          <a:p>
            <a:endParaRPr lang="en-US" smtClean="0"/>
          </a:p>
        </p:txBody>
      </p:sp>
      <p:sp>
        <p:nvSpPr>
          <p:cNvPr id="3" name="Title 2"/>
          <p:cNvSpPr>
            <a:spLocks noGrp="1"/>
          </p:cNvSpPr>
          <p:nvPr>
            <p:ph type="title"/>
          </p:nvPr>
        </p:nvSpPr>
        <p:spPr>
          <a:xfrm>
            <a:off x="0" y="274638"/>
            <a:ext cx="9144000" cy="1096962"/>
          </a:xfrm>
        </p:spPr>
        <p:txBody>
          <a:bodyPr>
            <a:normAutofit fontScale="90000"/>
          </a:bodyPr>
          <a:lstStyle/>
          <a:p>
            <a:pPr>
              <a:defRPr/>
            </a:pPr>
            <a:r>
              <a:rPr lang="hi-IN" sz="2000" b="0" u="sng" dirty="0" smtClean="0">
                <a:effectLst/>
                <a:latin typeface="Kruti Dev 010" pitchFamily="2" charset="0"/>
              </a:rPr>
              <a:t>साधारण प्रकरण होने की स्थिति में दिए गये सूची में दस्तावेजो पर क्लिक कर उनका परीक्षण करे।</a:t>
            </a:r>
            <a:br>
              <a:rPr lang="hi-IN" sz="2000" b="0" u="sng" dirty="0" smtClean="0">
                <a:effectLst/>
                <a:latin typeface="Kruti Dev 010" pitchFamily="2" charset="0"/>
              </a:rPr>
            </a:br>
            <a:r>
              <a:rPr lang="hi-IN" sz="2000" u="sng" dirty="0" smtClean="0">
                <a:effectLst/>
                <a:latin typeface="Kruti Dev 010" pitchFamily="2" charset="0"/>
              </a:rPr>
              <a:t>नोट - निरीक्षण करने पर यह पाया गया है कि वांछित दस्तावेज उपलब्ध न होने की स्थिति में निर्धारित समय सीमा के पूर्व ही आपत्ति कर प्रकरण डीडीओ को प्रेषित किया जा रहा है । अतः समय सीमा पश्चात् ही डीडीओ को आपत्ति प्रेषित करना सुनिश्चित करे। </a:t>
            </a:r>
            <a:r>
              <a:rPr lang="en-IN" sz="2000" b="0" dirty="0" smtClean="0">
                <a:effectLst/>
                <a:latin typeface="Kruti Dev 010" pitchFamily="2" charset="0"/>
              </a:rPr>
              <a:t/>
            </a:r>
            <a:br>
              <a:rPr lang="en-IN" sz="2000" b="0" dirty="0" smtClean="0">
                <a:effectLst/>
                <a:latin typeface="Kruti Dev 010" pitchFamily="2" charset="0"/>
              </a:rPr>
            </a:br>
            <a:endParaRPr lang="en-US" sz="2000" b="0" dirty="0">
              <a:effectLst/>
              <a:latin typeface="Kruti Dev 010" pitchFamily="2" charset="0"/>
            </a:endParaRPr>
          </a:p>
        </p:txBody>
      </p:sp>
      <p:pic>
        <p:nvPicPr>
          <p:cNvPr id="3074" name="Picture 2"/>
          <p:cNvPicPr>
            <a:picLocks noChangeAspect="1" noChangeArrowheads="1"/>
          </p:cNvPicPr>
          <p:nvPr/>
        </p:nvPicPr>
        <p:blipFill>
          <a:blip r:embed="rId2"/>
          <a:srcRect/>
          <a:stretch>
            <a:fillRect/>
          </a:stretch>
        </p:blipFill>
        <p:spPr bwMode="auto">
          <a:xfrm>
            <a:off x="0" y="1447800"/>
            <a:ext cx="9144000" cy="541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p:cNvSpPr>
            <a:spLocks noGrp="1"/>
          </p:cNvSpPr>
          <p:nvPr>
            <p:ph idx="1"/>
          </p:nvPr>
        </p:nvSpPr>
        <p:spPr/>
        <p:txBody>
          <a:bodyPr/>
          <a:lstStyle/>
          <a:p>
            <a:endParaRPr lang="en-US" dirty="0" smtClean="0"/>
          </a:p>
        </p:txBody>
      </p:sp>
      <p:sp>
        <p:nvSpPr>
          <p:cNvPr id="3" name="Title 2"/>
          <p:cNvSpPr>
            <a:spLocks noGrp="1"/>
          </p:cNvSpPr>
          <p:nvPr>
            <p:ph type="title"/>
          </p:nvPr>
        </p:nvSpPr>
        <p:spPr/>
        <p:txBody>
          <a:bodyPr/>
          <a:lstStyle/>
          <a:p>
            <a:pPr>
              <a:defRPr/>
            </a:pPr>
            <a:endParaRPr lang="en-US"/>
          </a:p>
        </p:txBody>
      </p:sp>
      <p:pic>
        <p:nvPicPr>
          <p:cNvPr id="8194" name="Picture 2"/>
          <p:cNvPicPr>
            <a:picLocks noChangeAspect="1" noChangeArrowheads="1"/>
          </p:cNvPicPr>
          <p:nvPr/>
        </p:nvPicPr>
        <p:blipFill>
          <a:blip r:embed="rId2"/>
          <a:srcRect/>
          <a:stretch>
            <a:fillRect/>
          </a:stretch>
        </p:blipFill>
        <p:spPr bwMode="auto">
          <a:xfrm>
            <a:off x="228600" y="228600"/>
            <a:ext cx="8610600" cy="6629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4098" name="Picture 2"/>
          <p:cNvPicPr>
            <a:picLocks noChangeAspect="1" noChangeArrowheads="1"/>
          </p:cNvPicPr>
          <p:nvPr/>
        </p:nvPicPr>
        <p:blipFill>
          <a:blip r:embed="rId2"/>
          <a:srcRect/>
          <a:stretch>
            <a:fillRect/>
          </a:stretch>
        </p:blipFill>
        <p:spPr bwMode="auto">
          <a:xfrm>
            <a:off x="0" y="381000"/>
            <a:ext cx="9144000" cy="5688000"/>
          </a:xfrm>
          <a:prstGeom prst="rect">
            <a:avLst/>
          </a:prstGeom>
          <a:noFill/>
          <a:ln w="9525">
            <a:noFill/>
            <a:miter lim="800000"/>
            <a:headEnd/>
            <a:tailEnd/>
          </a:ln>
          <a:effectLst/>
        </p:spPr>
      </p:pic>
      <p:sp>
        <p:nvSpPr>
          <p:cNvPr id="5" name="Oval 4"/>
          <p:cNvSpPr/>
          <p:nvPr/>
        </p:nvSpPr>
        <p:spPr>
          <a:xfrm>
            <a:off x="2438400" y="4800600"/>
            <a:ext cx="1371600" cy="762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extBox 5"/>
          <p:cNvSpPr txBox="1"/>
          <p:nvPr/>
        </p:nvSpPr>
        <p:spPr>
          <a:xfrm>
            <a:off x="2819400" y="5867400"/>
            <a:ext cx="4648200" cy="338554"/>
          </a:xfrm>
          <a:prstGeom prst="rect">
            <a:avLst/>
          </a:prstGeom>
          <a:noFill/>
        </p:spPr>
        <p:txBody>
          <a:bodyPr wrap="square" rtlCol="0">
            <a:spAutoFit/>
          </a:bodyPr>
          <a:lstStyle/>
          <a:p>
            <a:r>
              <a:rPr lang="hi-IN" sz="1600" b="1" dirty="0" smtClean="0">
                <a:solidFill>
                  <a:srgbClr val="003399"/>
                </a:solidFill>
              </a:rPr>
              <a:t>दस्तावेज डाउनलोड करने के लिए बटन पर क्लिक करे</a:t>
            </a:r>
            <a:endParaRPr lang="en-IN" sz="1600" b="1" dirty="0">
              <a:solidFill>
                <a:srgbClr val="003399"/>
              </a:solidFill>
            </a:endParaRPr>
          </a:p>
        </p:txBody>
      </p:sp>
      <p:cxnSp>
        <p:nvCxnSpPr>
          <p:cNvPr id="7" name="Straight Arrow Connector 6"/>
          <p:cNvCxnSpPr>
            <a:endCxn id="6" idx="0"/>
          </p:cNvCxnSpPr>
          <p:nvPr/>
        </p:nvCxnSpPr>
        <p:spPr>
          <a:xfrm>
            <a:off x="3810000" y="5257800"/>
            <a:ext cx="1333500" cy="60960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a:xfrm>
            <a:off x="457200" y="274638"/>
            <a:ext cx="8229600" cy="868362"/>
          </a:xfrm>
        </p:spPr>
        <p:txBody>
          <a:bodyPr>
            <a:noAutofit/>
          </a:bodyPr>
          <a:lstStyle/>
          <a:p>
            <a:r>
              <a:rPr lang="hi-IN" sz="2000" b="0" dirty="0" smtClean="0">
                <a:latin typeface="Kruti Dev 010" pitchFamily="2" charset="0"/>
              </a:rPr>
              <a:t>किसी भी दस्तावेज पर आपत्ति करने हेतु दस्तावेज के सामने चेक बाॅक्स को अनचेक कर निम्नानुसार आपत्ति दर्ज करे</a:t>
            </a:r>
            <a:endParaRPr lang="en-IN" sz="2000" b="0" dirty="0">
              <a:latin typeface="Kruti Dev 010" pitchFamily="2" charset="0"/>
            </a:endParaRPr>
          </a:p>
        </p:txBody>
      </p:sp>
      <p:pic>
        <p:nvPicPr>
          <p:cNvPr id="137218" name="Picture 2"/>
          <p:cNvPicPr>
            <a:picLocks noChangeAspect="1" noChangeArrowheads="1"/>
          </p:cNvPicPr>
          <p:nvPr/>
        </p:nvPicPr>
        <p:blipFill>
          <a:blip r:embed="rId2" cstate="print"/>
          <a:srcRect/>
          <a:stretch>
            <a:fillRect/>
          </a:stretch>
        </p:blipFill>
        <p:spPr bwMode="auto">
          <a:xfrm>
            <a:off x="533400" y="1066800"/>
            <a:ext cx="8001000" cy="5067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Content Placeholder 1"/>
          <p:cNvSpPr>
            <a:spLocks noGrp="1"/>
          </p:cNvSpPr>
          <p:nvPr>
            <p:ph idx="1"/>
          </p:nvPr>
        </p:nvSpPr>
        <p:spPr/>
        <p:txBody>
          <a:bodyPr/>
          <a:lstStyle/>
          <a:p>
            <a:endParaRPr lang="en-US" smtClean="0"/>
          </a:p>
        </p:txBody>
      </p:sp>
      <p:sp>
        <p:nvSpPr>
          <p:cNvPr id="3" name="Title 2"/>
          <p:cNvSpPr>
            <a:spLocks noGrp="1"/>
          </p:cNvSpPr>
          <p:nvPr>
            <p:ph type="title"/>
          </p:nvPr>
        </p:nvSpPr>
        <p:spPr>
          <a:xfrm>
            <a:off x="457200" y="274638"/>
            <a:ext cx="8229600" cy="868362"/>
          </a:xfrm>
        </p:spPr>
        <p:txBody>
          <a:bodyPr>
            <a:normAutofit/>
          </a:bodyPr>
          <a:lstStyle/>
          <a:p>
            <a:pPr>
              <a:defRPr/>
            </a:pPr>
            <a:r>
              <a:rPr lang="en-IN" sz="2000" b="0" dirty="0" smtClean="0">
                <a:latin typeface="Kruti Dev 010" pitchFamily="2" charset="0"/>
              </a:rPr>
              <a:t> </a:t>
            </a:r>
            <a:r>
              <a:rPr lang="hi-IN" sz="2000" b="0" dirty="0" smtClean="0">
                <a:latin typeface="Kruti Dev 010" pitchFamily="2" charset="0"/>
              </a:rPr>
              <a:t>प्रकरण सहा. कोषाधिकारी को प्रेषित करने हेतु </a:t>
            </a:r>
            <a:r>
              <a:rPr lang="en-US" sz="2000" b="0" dirty="0" smtClean="0">
                <a:latin typeface="Times New Roman" pitchFamily="18" charset="0"/>
                <a:cs typeface="Times New Roman" pitchFamily="18" charset="0"/>
              </a:rPr>
              <a:t>Save &amp; Send to ATO  button </a:t>
            </a:r>
            <a:r>
              <a:rPr lang="hi-IN" sz="2000" b="0" dirty="0" smtClean="0">
                <a:latin typeface="Kruti Dev 010" pitchFamily="2" charset="0"/>
              </a:rPr>
              <a:t>पर क्लिक करें।</a:t>
            </a:r>
            <a:endParaRPr lang="en-US" sz="2000" b="0" dirty="0">
              <a:latin typeface="Kruti Dev 010" pitchFamily="2" charset="0"/>
            </a:endParaRPr>
          </a:p>
        </p:txBody>
      </p:sp>
      <p:pic>
        <p:nvPicPr>
          <p:cNvPr id="96260" name="Picture 3"/>
          <p:cNvPicPr>
            <a:picLocks noChangeAspect="1" noChangeArrowheads="1"/>
          </p:cNvPicPr>
          <p:nvPr/>
        </p:nvPicPr>
        <p:blipFill>
          <a:blip r:embed="rId2" cstate="print"/>
          <a:srcRect/>
          <a:stretch>
            <a:fillRect/>
          </a:stretch>
        </p:blipFill>
        <p:spPr bwMode="auto">
          <a:xfrm>
            <a:off x="304800" y="1295400"/>
            <a:ext cx="8686800" cy="5029200"/>
          </a:xfrm>
          <a:prstGeom prst="rect">
            <a:avLst/>
          </a:prstGeom>
          <a:noFill/>
          <a:ln w="9525">
            <a:noFill/>
            <a:miter lim="800000"/>
            <a:headEnd/>
            <a:tailEnd/>
          </a:ln>
        </p:spPr>
      </p:pic>
      <p:sp>
        <p:nvSpPr>
          <p:cNvPr id="5" name="Oval 4"/>
          <p:cNvSpPr/>
          <p:nvPr/>
        </p:nvSpPr>
        <p:spPr>
          <a:xfrm>
            <a:off x="914400" y="5410200"/>
            <a:ext cx="1371600" cy="762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pic>
        <p:nvPicPr>
          <p:cNvPr id="5123" name="Picture 3"/>
          <p:cNvPicPr>
            <a:picLocks noChangeAspect="1" noChangeArrowheads="1"/>
          </p:cNvPicPr>
          <p:nvPr/>
        </p:nvPicPr>
        <p:blipFill>
          <a:blip r:embed="rId2"/>
          <a:srcRect/>
          <a:stretch>
            <a:fillRect/>
          </a:stretch>
        </p:blipFill>
        <p:spPr bwMode="auto">
          <a:xfrm>
            <a:off x="0" y="762000"/>
            <a:ext cx="8915400" cy="4800600"/>
          </a:xfrm>
          <a:prstGeom prst="rect">
            <a:avLst/>
          </a:prstGeom>
          <a:noFill/>
          <a:ln w="9525">
            <a:noFill/>
            <a:miter lim="800000"/>
            <a:headEnd/>
            <a:tailEnd/>
          </a:ln>
          <a:effectLst/>
        </p:spPr>
      </p:pic>
      <p:sp>
        <p:nvSpPr>
          <p:cNvPr id="6" name="Oval 5"/>
          <p:cNvSpPr/>
          <p:nvPr/>
        </p:nvSpPr>
        <p:spPr>
          <a:xfrm>
            <a:off x="4419600" y="2667000"/>
            <a:ext cx="1371600" cy="762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0" y="457200"/>
            <a:ext cx="9144000" cy="707886"/>
          </a:xfrm>
          <a:prstGeom prst="rect">
            <a:avLst/>
          </a:prstGeom>
        </p:spPr>
        <p:txBody>
          <a:bodyPr wrap="square">
            <a:spAutoFit/>
          </a:bodyPr>
          <a:lstStyle/>
          <a:p>
            <a:r>
              <a:rPr lang="hi-IN" sz="2000" b="1" u="sng" dirty="0" smtClean="0">
                <a:latin typeface="Kruti Dev 010" pitchFamily="2" charset="0"/>
              </a:rPr>
              <a:t>पुनरीक्षित प्रकरण होने की स्थिति में दिए गये सूची में दस्तावेजो पर क्लिक कर उनका परीक्षण करे।</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6146" name="Picture 2"/>
          <p:cNvPicPr>
            <a:picLocks noChangeAspect="1" noChangeArrowheads="1"/>
          </p:cNvPicPr>
          <p:nvPr/>
        </p:nvPicPr>
        <p:blipFill>
          <a:blip r:embed="rId2"/>
          <a:srcRect/>
          <a:stretch>
            <a:fillRect/>
          </a:stretch>
        </p:blipFill>
        <p:spPr bwMode="auto">
          <a:xfrm>
            <a:off x="0" y="609600"/>
            <a:ext cx="9144000" cy="5943600"/>
          </a:xfrm>
          <a:prstGeom prst="rect">
            <a:avLst/>
          </a:prstGeom>
          <a:noFill/>
          <a:ln w="9525">
            <a:noFill/>
            <a:miter lim="800000"/>
            <a:headEnd/>
            <a:tailEnd/>
          </a:ln>
          <a:effectLst/>
        </p:spPr>
      </p:pic>
      <p:sp>
        <p:nvSpPr>
          <p:cNvPr id="5" name="Oval 4"/>
          <p:cNvSpPr/>
          <p:nvPr/>
        </p:nvSpPr>
        <p:spPr>
          <a:xfrm>
            <a:off x="304800" y="762000"/>
            <a:ext cx="8229600" cy="28194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Content Placeholder 1"/>
          <p:cNvSpPr txBox="1">
            <a:spLocks/>
          </p:cNvSpPr>
          <p:nvPr/>
        </p:nvSpPr>
        <p:spPr bwMode="auto">
          <a:xfrm>
            <a:off x="304800" y="228600"/>
            <a:ext cx="8229600" cy="4238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65125" marR="0" lvl="0" indent="-255588" algn="l" defTabSz="914400" rtl="0" eaLnBrk="0" fontAlgn="base" latinLnBrk="0" hangingPunct="0">
              <a:lnSpc>
                <a:spcPct val="100000"/>
              </a:lnSpc>
              <a:spcBef>
                <a:spcPts val="400"/>
              </a:spcBef>
              <a:spcAft>
                <a:spcPct val="0"/>
              </a:spcAft>
              <a:buClr>
                <a:schemeClr val="accent1"/>
              </a:buClr>
              <a:buSzPct val="68000"/>
              <a:buFont typeface="Wingdings 3" pitchFamily="18" charset="2"/>
              <a:buChar char=""/>
              <a:tabLst/>
              <a:defRPr/>
            </a:pP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ekdZ</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fd;s</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x;s</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LFkku</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ij</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izdj.k</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ds</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iwoZ</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Hkqxrku</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laca</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kh</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tkudkjh</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Hkjdj</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lqjf</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kr</a:t>
            </a:r>
            <a:r>
              <a:rPr kumimoji="0" lang="en-US" sz="2000" b="0" i="0" u="none" strike="noStrike" kern="1200" cap="none" spc="0" normalizeH="0" baseline="0" noProof="0" dirty="0" smtClean="0">
                <a:ln>
                  <a:noFill/>
                </a:ln>
                <a:solidFill>
                  <a:schemeClr val="tx1"/>
                </a:solidFill>
                <a:effectLst/>
                <a:uLnTx/>
                <a:uFillTx/>
                <a:latin typeface="Kruti Dev 010" pitchFamily="2" charset="0"/>
                <a:ea typeface="+mn-ea"/>
                <a:cs typeface="+mn-cs"/>
              </a:rPr>
              <a:t> </a:t>
            </a:r>
            <a:r>
              <a:rPr kumimoji="0" lang="en-US" sz="2000" b="0" i="0" u="none" strike="noStrike" kern="1200" cap="none" spc="0" normalizeH="0" baseline="0" noProof="0" dirty="0" err="1" smtClean="0">
                <a:ln>
                  <a:noFill/>
                </a:ln>
                <a:solidFill>
                  <a:schemeClr val="tx1"/>
                </a:solidFill>
                <a:effectLst/>
                <a:uLnTx/>
                <a:uFillTx/>
                <a:latin typeface="Kruti Dev 010" pitchFamily="2" charset="0"/>
                <a:ea typeface="+mn-ea"/>
                <a:cs typeface="+mn-cs"/>
              </a:rPr>
              <a:t>djsA</a:t>
            </a:r>
            <a:endParaRPr kumimoji="0" lang="en-IN" sz="2000" b="0" i="0" u="none" strike="noStrike" kern="1200" cap="none" spc="0" normalizeH="0" baseline="0" noProof="0" dirty="0">
              <a:ln>
                <a:noFill/>
              </a:ln>
              <a:solidFill>
                <a:schemeClr val="tx1"/>
              </a:solidFill>
              <a:effectLst/>
              <a:uLnTx/>
              <a:uFillTx/>
              <a:latin typeface="Kruti Dev 010" pitchFamily="2" charset="0"/>
              <a:ea typeface="+mn-ea"/>
              <a:cs typeface="+mn-cs"/>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715962"/>
          </a:xfrm>
        </p:spPr>
        <p:txBody>
          <a:bodyPr>
            <a:normAutofit/>
          </a:bodyPr>
          <a:lstStyle/>
          <a:p>
            <a:r>
              <a:rPr lang="hi-IN" sz="2000" b="0" dirty="0" smtClean="0">
                <a:latin typeface="Kruti Dev 010" pitchFamily="2" charset="0"/>
              </a:rPr>
              <a:t>दिए गये सूची में दस्तावेजो पर क्लिक कर उनका परीक्षण करे। तथा प्रकरण को सहा. कोषाधिकारी को प्रेषित करे</a:t>
            </a:r>
            <a:endParaRPr lang="en-IN" sz="2000" dirty="0"/>
          </a:p>
        </p:txBody>
      </p:sp>
      <p:sp>
        <p:nvSpPr>
          <p:cNvPr id="4" name="Content Placeholder 3"/>
          <p:cNvSpPr>
            <a:spLocks noGrp="1"/>
          </p:cNvSpPr>
          <p:nvPr>
            <p:ph idx="1"/>
          </p:nvPr>
        </p:nvSpPr>
        <p:spPr/>
        <p:txBody>
          <a:bodyPr/>
          <a:lstStyle/>
          <a:p>
            <a:endParaRPr lang="en-IN"/>
          </a:p>
        </p:txBody>
      </p:sp>
      <p:pic>
        <p:nvPicPr>
          <p:cNvPr id="7170" name="Picture 2"/>
          <p:cNvPicPr>
            <a:picLocks noChangeAspect="1" noChangeArrowheads="1"/>
          </p:cNvPicPr>
          <p:nvPr/>
        </p:nvPicPr>
        <p:blipFill>
          <a:blip r:embed="rId2"/>
          <a:srcRect/>
          <a:stretch>
            <a:fillRect/>
          </a:stretch>
        </p:blipFill>
        <p:spPr bwMode="auto">
          <a:xfrm>
            <a:off x="381000" y="990600"/>
            <a:ext cx="8153400" cy="5334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pic>
        <p:nvPicPr>
          <p:cNvPr id="1026" name="Picture 2"/>
          <p:cNvPicPr>
            <a:picLocks noChangeAspect="1" noChangeArrowheads="1"/>
          </p:cNvPicPr>
          <p:nvPr/>
        </p:nvPicPr>
        <p:blipFill>
          <a:blip r:embed="rId2"/>
          <a:srcRect/>
          <a:stretch>
            <a:fillRect/>
          </a:stretch>
        </p:blipFill>
        <p:spPr bwMode="auto">
          <a:xfrm>
            <a:off x="228600" y="914400"/>
            <a:ext cx="8839200" cy="5714999"/>
          </a:xfrm>
          <a:prstGeom prst="rect">
            <a:avLst/>
          </a:prstGeom>
          <a:noFill/>
          <a:ln w="9525">
            <a:noFill/>
            <a:miter lim="800000"/>
            <a:headEnd/>
            <a:tailEnd/>
          </a:ln>
          <a:effectLst/>
        </p:spPr>
      </p:pic>
      <p:sp>
        <p:nvSpPr>
          <p:cNvPr id="6" name="Title 2"/>
          <p:cNvSpPr>
            <a:spLocks noGrp="1"/>
          </p:cNvSpPr>
          <p:nvPr>
            <p:ph type="title"/>
          </p:nvPr>
        </p:nvSpPr>
        <p:spPr>
          <a:xfrm>
            <a:off x="457200" y="274638"/>
            <a:ext cx="8229600" cy="487362"/>
          </a:xfrm>
        </p:spPr>
        <p:txBody>
          <a:bodyPr>
            <a:normAutofit/>
          </a:bodyPr>
          <a:lstStyle/>
          <a:p>
            <a:pPr algn="ctr"/>
            <a:r>
              <a:rPr lang="hi-IN" sz="1800" dirty="0" smtClean="0"/>
              <a:t>संयुक्त संचालक/डीडीओ से प्राप्त सुधार प्रकरण</a:t>
            </a:r>
            <a:endParaRPr lang="en-IN" sz="20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IN"/>
          </a:p>
        </p:txBody>
      </p:sp>
      <p:pic>
        <p:nvPicPr>
          <p:cNvPr id="2051" name="Picture 3"/>
          <p:cNvPicPr>
            <a:picLocks noChangeAspect="1" noChangeArrowheads="1"/>
          </p:cNvPicPr>
          <p:nvPr/>
        </p:nvPicPr>
        <p:blipFill>
          <a:blip r:embed="rId2"/>
          <a:srcRect/>
          <a:stretch>
            <a:fillRect/>
          </a:stretch>
        </p:blipFill>
        <p:spPr bwMode="auto">
          <a:xfrm>
            <a:off x="381000" y="533400"/>
            <a:ext cx="8458200" cy="3581400"/>
          </a:xfrm>
          <a:prstGeom prst="rect">
            <a:avLst/>
          </a:prstGeom>
          <a:noFill/>
          <a:ln w="9525">
            <a:noFill/>
            <a:miter lim="800000"/>
            <a:headEnd/>
            <a:tailEnd/>
          </a:ln>
          <a:effectLst/>
        </p:spPr>
      </p:pic>
      <p:sp>
        <p:nvSpPr>
          <p:cNvPr id="6" name="Oval 5"/>
          <p:cNvSpPr/>
          <p:nvPr/>
        </p:nvSpPr>
        <p:spPr>
          <a:xfrm>
            <a:off x="5638800" y="2438400"/>
            <a:ext cx="2895600" cy="1143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extBox 6"/>
          <p:cNvSpPr txBox="1"/>
          <p:nvPr/>
        </p:nvSpPr>
        <p:spPr>
          <a:xfrm>
            <a:off x="3505200" y="4800600"/>
            <a:ext cx="4648200" cy="584775"/>
          </a:xfrm>
          <a:prstGeom prst="rect">
            <a:avLst/>
          </a:prstGeom>
          <a:noFill/>
        </p:spPr>
        <p:txBody>
          <a:bodyPr wrap="square" rtlCol="0">
            <a:spAutoFit/>
          </a:bodyPr>
          <a:lstStyle/>
          <a:p>
            <a:r>
              <a:rPr lang="hi-IN" sz="1600" b="1" dirty="0" smtClean="0">
                <a:solidFill>
                  <a:srgbClr val="003399"/>
                </a:solidFill>
              </a:rPr>
              <a:t>यहाॅं रिमार्क देखें रिमार्क न होने की स्थिति में ही जवाब अप्राप्त का मैसेज दिखेगा अन्यथा नही दिखेगा</a:t>
            </a:r>
            <a:endParaRPr lang="en-IN" sz="1600" b="1" dirty="0">
              <a:solidFill>
                <a:srgbClr val="003399"/>
              </a:solidFill>
            </a:endParaRPr>
          </a:p>
        </p:txBody>
      </p:sp>
      <p:cxnSp>
        <p:nvCxnSpPr>
          <p:cNvPr id="9" name="Straight Arrow Connector 8"/>
          <p:cNvCxnSpPr>
            <a:stCxn id="7" idx="0"/>
          </p:cNvCxnSpPr>
          <p:nvPr/>
        </p:nvCxnSpPr>
        <p:spPr>
          <a:xfrm rot="5400000" flipH="1" flipV="1">
            <a:off x="5886450" y="3600450"/>
            <a:ext cx="1143000" cy="1257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Content Placeholder 1"/>
          <p:cNvSpPr>
            <a:spLocks noGrp="1"/>
          </p:cNvSpPr>
          <p:nvPr>
            <p:ph idx="1"/>
          </p:nvPr>
        </p:nvSpPr>
        <p:spPr/>
        <p:txBody>
          <a:bodyPr/>
          <a:lstStyle/>
          <a:p>
            <a:endParaRPr lang="en-US" smtClean="0"/>
          </a:p>
        </p:txBody>
      </p:sp>
      <p:sp>
        <p:nvSpPr>
          <p:cNvPr id="3" name="Title 2"/>
          <p:cNvSpPr>
            <a:spLocks noGrp="1"/>
          </p:cNvSpPr>
          <p:nvPr>
            <p:ph type="title"/>
          </p:nvPr>
        </p:nvSpPr>
        <p:spPr>
          <a:xfrm>
            <a:off x="228600" y="274638"/>
            <a:ext cx="8915400" cy="1249362"/>
          </a:xfrm>
        </p:spPr>
        <p:txBody>
          <a:bodyPr>
            <a:normAutofit/>
          </a:bodyPr>
          <a:lstStyle/>
          <a:p>
            <a:pPr algn="just">
              <a:defRPr/>
            </a:pPr>
            <a:r>
              <a:rPr lang="en-US" sz="2000" b="0" dirty="0" smtClean="0">
                <a:effectLst/>
                <a:latin typeface="Kruti Dev 010" pitchFamily="2" charset="0"/>
              </a:rPr>
              <a:t/>
            </a:r>
            <a:br>
              <a:rPr lang="en-US" sz="2000" b="0" dirty="0" smtClean="0">
                <a:effectLst/>
                <a:latin typeface="Kruti Dev 010" pitchFamily="2" charset="0"/>
              </a:rPr>
            </a:br>
            <a:r>
              <a:rPr lang="hi-IN" sz="2000" b="0" dirty="0" smtClean="0">
                <a:effectLst/>
                <a:latin typeface="Kruti Dev 010" pitchFamily="2" charset="0"/>
              </a:rPr>
              <a:t>सहा. कोषाधिकारी से लाॅगिन करने हेतु प्रकार चुने में कोषालय अधिकारी चुने। नाम में कोड ,पासवर्ड, </a:t>
            </a:r>
            <a:r>
              <a:rPr lang="en-US" sz="2000" b="0" dirty="0" err="1" smtClean="0">
                <a:effectLst/>
                <a:latin typeface="Times New Roman" pitchFamily="18" charset="0"/>
                <a:cs typeface="Times New Roman" pitchFamily="18" charset="0"/>
              </a:rPr>
              <a:t>captchaa</a:t>
            </a:r>
            <a:r>
              <a:rPr lang="en-US" sz="2000" b="0" dirty="0" smtClean="0">
                <a:effectLst/>
                <a:latin typeface="Times New Roman" pitchFamily="18" charset="0"/>
                <a:cs typeface="Times New Roman" pitchFamily="18" charset="0"/>
              </a:rPr>
              <a:t> </a:t>
            </a:r>
            <a:r>
              <a:rPr lang="hi-IN" sz="2000" b="0" dirty="0" smtClean="0">
                <a:effectLst/>
                <a:latin typeface="Kruti Dev 010" pitchFamily="2" charset="0"/>
              </a:rPr>
              <a:t>लिखकर लाॅगिन करें</a:t>
            </a:r>
            <a:endParaRPr lang="en-US" sz="2000" b="0" dirty="0">
              <a:effectLst/>
              <a:latin typeface="Kruti Dev 010" pitchFamily="2" charset="0"/>
            </a:endParaRPr>
          </a:p>
        </p:txBody>
      </p:sp>
      <p:sp>
        <p:nvSpPr>
          <p:cNvPr id="6" name="Title 2"/>
          <p:cNvSpPr txBox="1">
            <a:spLocks/>
          </p:cNvSpPr>
          <p:nvPr/>
        </p:nvSpPr>
        <p:spPr>
          <a:xfrm>
            <a:off x="457200" y="274638"/>
            <a:ext cx="8229600" cy="487362"/>
          </a:xfrm>
          <a:prstGeom prst="rect">
            <a:avLst/>
          </a:prstGeom>
        </p:spPr>
        <p:txBody>
          <a:bodyPr vert="horz" rtlCol="0" anchor="ctr">
            <a:normAutofit fontScale="75000" lnSpcReduction="20000"/>
            <a:scene3d>
              <a:camera prst="orthographicFront"/>
              <a:lightRig rig="soft" dir="t"/>
            </a:scene3d>
            <a:sp3d prstMaterial="softEdge">
              <a:bevelT w="25400" h="25400"/>
            </a:sp3d>
          </a:bodyPr>
          <a:lstStyle/>
          <a:p>
            <a:pPr lvl="0" algn="ctr" eaLnBrk="0" hangingPunct="0">
              <a:defRPr/>
            </a:pPr>
            <a:r>
              <a:rPr lang="hi-IN" sz="4100" b="1" u="sng" dirty="0" smtClean="0">
                <a:solidFill>
                  <a:schemeClr val="tx2"/>
                </a:solidFill>
                <a:effectLst>
                  <a:outerShdw blurRad="31750" dist="25400" dir="5400000" algn="tl" rotWithShape="0">
                    <a:srgbClr val="000000">
                      <a:alpha val="25000"/>
                    </a:srgbClr>
                  </a:outerShdw>
                </a:effectLst>
                <a:latin typeface="Kruti Dev 010" pitchFamily="2" charset="0"/>
                <a:ea typeface="+mj-ea"/>
                <a:cs typeface="+mj-cs"/>
              </a:rPr>
              <a:t>सहायक कोषाधिकारी शाखा </a:t>
            </a:r>
            <a:r>
              <a:rPr kumimoji="0" lang="en-US" sz="41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	</a:t>
            </a:r>
          </a:p>
        </p:txBody>
      </p:sp>
      <p:pic>
        <p:nvPicPr>
          <p:cNvPr id="8195" name="Picture 3"/>
          <p:cNvPicPr>
            <a:picLocks noChangeAspect="1" noChangeArrowheads="1"/>
          </p:cNvPicPr>
          <p:nvPr/>
        </p:nvPicPr>
        <p:blipFill>
          <a:blip r:embed="rId2"/>
          <a:srcRect/>
          <a:stretch>
            <a:fillRect/>
          </a:stretch>
        </p:blipFill>
        <p:spPr bwMode="auto">
          <a:xfrm>
            <a:off x="223838" y="1676400"/>
            <a:ext cx="8696325" cy="4562474"/>
          </a:xfrm>
          <a:prstGeom prst="rect">
            <a:avLst/>
          </a:prstGeom>
          <a:noFill/>
          <a:ln w="9525">
            <a:noFill/>
            <a:miter lim="800000"/>
            <a:headEnd/>
            <a:tailEnd/>
          </a:ln>
          <a:effectLst/>
        </p:spPr>
      </p:pic>
      <p:sp>
        <p:nvSpPr>
          <p:cNvPr id="5" name="Oval 4"/>
          <p:cNvSpPr/>
          <p:nvPr/>
        </p:nvSpPr>
        <p:spPr>
          <a:xfrm>
            <a:off x="5943600" y="2590800"/>
            <a:ext cx="2895600" cy="35814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Content Placeholder 1"/>
          <p:cNvSpPr>
            <a:spLocks noGrp="1"/>
          </p:cNvSpPr>
          <p:nvPr>
            <p:ph idx="1"/>
          </p:nvPr>
        </p:nvSpPr>
        <p:spPr/>
        <p:txBody>
          <a:bodyPr/>
          <a:lstStyle/>
          <a:p>
            <a:endParaRPr lang="en-US" smtClean="0"/>
          </a:p>
        </p:txBody>
      </p:sp>
      <p:pic>
        <p:nvPicPr>
          <p:cNvPr id="98308" name="Picture 3"/>
          <p:cNvPicPr>
            <a:picLocks noChangeAspect="1" noChangeArrowheads="1"/>
          </p:cNvPicPr>
          <p:nvPr/>
        </p:nvPicPr>
        <p:blipFill>
          <a:blip r:embed="rId2" cstate="print"/>
          <a:srcRect/>
          <a:stretch>
            <a:fillRect/>
          </a:stretch>
        </p:blipFill>
        <p:spPr bwMode="auto">
          <a:xfrm>
            <a:off x="304800" y="1295400"/>
            <a:ext cx="8534400" cy="5562600"/>
          </a:xfrm>
          <a:prstGeom prst="rect">
            <a:avLst/>
          </a:prstGeom>
          <a:noFill/>
          <a:ln w="9525">
            <a:noFill/>
            <a:miter lim="800000"/>
            <a:headEnd/>
            <a:tailEnd/>
          </a:ln>
        </p:spPr>
      </p:pic>
      <p:sp>
        <p:nvSpPr>
          <p:cNvPr id="5" name="Oval 4"/>
          <p:cNvSpPr/>
          <p:nvPr/>
        </p:nvSpPr>
        <p:spPr>
          <a:xfrm>
            <a:off x="228600" y="1752600"/>
            <a:ext cx="2895600" cy="35814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itle 2"/>
          <p:cNvSpPr>
            <a:spLocks noGrp="1"/>
          </p:cNvSpPr>
          <p:nvPr>
            <p:ph type="title"/>
          </p:nvPr>
        </p:nvSpPr>
        <p:spPr>
          <a:xfrm>
            <a:off x="457200" y="274638"/>
            <a:ext cx="8229600" cy="868362"/>
          </a:xfrm>
        </p:spPr>
        <p:txBody>
          <a:bodyPr>
            <a:normAutofit/>
          </a:bodyPr>
          <a:lstStyle/>
          <a:p>
            <a:pPr algn="just">
              <a:defRPr/>
            </a:pPr>
            <a:r>
              <a:rPr lang="hi-IN" sz="2000" b="0" dirty="0" smtClean="0">
                <a:effectLst/>
                <a:latin typeface="Kruti Dev 010" pitchFamily="2" charset="0"/>
              </a:rPr>
              <a:t>पेंशन लिपिक से प्राप्त सही प्रकरणो तथा आपत्ति किये गये प्रकरणों की सूची देखने हेतु सहा. कोषाधिकारी</a:t>
            </a:r>
            <a:r>
              <a:rPr lang="en-IN" sz="2000" b="0" dirty="0" smtClean="0">
                <a:effectLst/>
                <a:latin typeface="Kruti Dev 010" pitchFamily="2" charset="0"/>
              </a:rPr>
              <a:t> </a:t>
            </a:r>
            <a:r>
              <a:rPr lang="en-US" sz="1600" dirty="0" smtClean="0">
                <a:latin typeface="Times New Roman" pitchFamily="18" charset="0"/>
                <a:cs typeface="Times New Roman" pitchFamily="18" charset="0"/>
              </a:rPr>
              <a:t>Menu </a:t>
            </a:r>
            <a:r>
              <a:rPr lang="hi-IN" sz="2000" b="0" dirty="0" smtClean="0">
                <a:effectLst/>
                <a:latin typeface="Kruti Dev 010" pitchFamily="2" charset="0"/>
                <a:cs typeface="Times New Roman" pitchFamily="18" charset="0"/>
              </a:rPr>
              <a:t>में संबंधित सूची को चुनें</a:t>
            </a:r>
            <a:endParaRPr lang="en-US" sz="2000" b="0" dirty="0">
              <a:effectLst/>
              <a:latin typeface="Kruti Dev 010" pitchFamily="2"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4098" name="Picture 2"/>
          <p:cNvPicPr>
            <a:picLocks noChangeAspect="1" noChangeArrowheads="1"/>
          </p:cNvPicPr>
          <p:nvPr/>
        </p:nvPicPr>
        <p:blipFill>
          <a:blip r:embed="rId2"/>
          <a:srcRect/>
          <a:stretch>
            <a:fillRect/>
          </a:stretch>
        </p:blipFill>
        <p:spPr bwMode="auto">
          <a:xfrm>
            <a:off x="228600" y="228600"/>
            <a:ext cx="8686800" cy="6629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Content Placeholder 1"/>
          <p:cNvSpPr>
            <a:spLocks noGrp="1"/>
          </p:cNvSpPr>
          <p:nvPr>
            <p:ph idx="1"/>
          </p:nvPr>
        </p:nvSpPr>
        <p:spPr/>
        <p:txBody>
          <a:bodyPr/>
          <a:lstStyle/>
          <a:p>
            <a:endParaRPr lang="en-US" smtClean="0"/>
          </a:p>
        </p:txBody>
      </p:sp>
      <p:sp>
        <p:nvSpPr>
          <p:cNvPr id="5" name="Oval 4"/>
          <p:cNvSpPr/>
          <p:nvPr/>
        </p:nvSpPr>
        <p:spPr>
          <a:xfrm>
            <a:off x="6705600" y="4343400"/>
            <a:ext cx="1371600" cy="762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itle 2"/>
          <p:cNvSpPr>
            <a:spLocks noGrp="1"/>
          </p:cNvSpPr>
          <p:nvPr>
            <p:ph type="title"/>
          </p:nvPr>
        </p:nvSpPr>
        <p:spPr>
          <a:xfrm>
            <a:off x="457200" y="274638"/>
            <a:ext cx="8229600" cy="944562"/>
          </a:xfrm>
        </p:spPr>
        <p:txBody>
          <a:bodyPr>
            <a:normAutofit/>
          </a:bodyPr>
          <a:lstStyle/>
          <a:p>
            <a:pPr algn="just">
              <a:defRPr/>
            </a:pPr>
            <a:r>
              <a:rPr lang="hi-IN" sz="1600" dirty="0" smtClean="0">
                <a:latin typeface="Kruti Dev 010" pitchFamily="2" charset="0"/>
              </a:rPr>
              <a:t>पेंशन लिपिक से</a:t>
            </a:r>
            <a:r>
              <a:rPr lang="en-US" sz="1600" dirty="0" smtClean="0">
                <a:latin typeface="Kruti Dev 010" pitchFamily="2" charset="0"/>
              </a:rPr>
              <a:t> </a:t>
            </a:r>
            <a:r>
              <a:rPr lang="hi-IN" sz="1600" dirty="0" smtClean="0">
                <a:latin typeface="Kruti Dev 010" pitchFamily="2" charset="0"/>
              </a:rPr>
              <a:t>प्राप्त सही प्रकरणो की सूची देखने हेतु सहा. कोषाधिकारी</a:t>
            </a:r>
            <a:r>
              <a:rPr lang="en-US" sz="1600" dirty="0" smtClean="0">
                <a:latin typeface="Kruti Dev 010" pitchFamily="2" charset="0"/>
              </a:rPr>
              <a:t> </a:t>
            </a:r>
            <a:r>
              <a:rPr lang="en-US" sz="1600" dirty="0" smtClean="0">
                <a:latin typeface="Times New Roman" pitchFamily="18" charset="0"/>
                <a:cs typeface="Times New Roman" pitchFamily="18" charset="0"/>
              </a:rPr>
              <a:t>Menu</a:t>
            </a:r>
            <a:r>
              <a:rPr lang="hi-IN" sz="1600" dirty="0" smtClean="0">
                <a:latin typeface="Kruti Dev 010" pitchFamily="2" charset="0"/>
              </a:rPr>
              <a:t> में पेंशन लिपिक से</a:t>
            </a:r>
            <a:r>
              <a:rPr lang="en-US" sz="1600" dirty="0" smtClean="0">
                <a:latin typeface="Kruti Dev 010" pitchFamily="2" charset="0"/>
              </a:rPr>
              <a:t> </a:t>
            </a:r>
            <a:r>
              <a:rPr lang="hi-IN" sz="1600" dirty="0" smtClean="0">
                <a:latin typeface="Kruti Dev 010" pitchFamily="2" charset="0"/>
              </a:rPr>
              <a:t>प्राप्त सही प्रकरणो की सूची को चुनें</a:t>
            </a:r>
            <a:r>
              <a:rPr lang="en-US" sz="1600" dirty="0" smtClean="0">
                <a:latin typeface="Kruti Dev 010" pitchFamily="2" charset="0"/>
              </a:rPr>
              <a:t> </a:t>
            </a:r>
            <a:r>
              <a:rPr lang="hi-IN" sz="1600" dirty="0" smtClean="0">
                <a:latin typeface="Kruti Dev 010" pitchFamily="2" charset="0"/>
              </a:rPr>
              <a:t>एवं परीक्षण कर कार्यवाही करें</a:t>
            </a:r>
            <a:r>
              <a:rPr lang="en-US" sz="1600" dirty="0" smtClean="0">
                <a:latin typeface="Kruti Dev 010" pitchFamily="2" charset="0"/>
              </a:rPr>
              <a:t> </a:t>
            </a:r>
            <a:r>
              <a:rPr lang="hi-IN" sz="1600" dirty="0" smtClean="0">
                <a:latin typeface="Kruti Dev 010" pitchFamily="2" charset="0"/>
              </a:rPr>
              <a:t>तथा दस्तावेजो का परीक्षण करने के पश्चात् प्रकरण को कोषाधिकारी शाखा में प्रेषित करे।</a:t>
            </a:r>
            <a:endParaRPr lang="en-US" sz="1600" dirty="0">
              <a:latin typeface="Kruti Dev 010" pitchFamily="2" charset="0"/>
            </a:endParaRPr>
          </a:p>
        </p:txBody>
      </p:sp>
      <p:pic>
        <p:nvPicPr>
          <p:cNvPr id="9218" name="Picture 2"/>
          <p:cNvPicPr>
            <a:picLocks noChangeAspect="1" noChangeArrowheads="1"/>
          </p:cNvPicPr>
          <p:nvPr/>
        </p:nvPicPr>
        <p:blipFill>
          <a:blip r:embed="rId2"/>
          <a:srcRect/>
          <a:stretch>
            <a:fillRect/>
          </a:stretch>
        </p:blipFill>
        <p:spPr bwMode="auto">
          <a:xfrm>
            <a:off x="0" y="1295400"/>
            <a:ext cx="9144000" cy="48958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4267200" y="2133600"/>
            <a:ext cx="2362200" cy="22098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itle 2"/>
          <p:cNvSpPr>
            <a:spLocks noGrp="1"/>
          </p:cNvSpPr>
          <p:nvPr>
            <p:ph type="title"/>
          </p:nvPr>
        </p:nvSpPr>
        <p:spPr>
          <a:xfrm>
            <a:off x="457200" y="152400"/>
            <a:ext cx="8229600" cy="990600"/>
          </a:xfrm>
        </p:spPr>
        <p:txBody>
          <a:bodyPr>
            <a:normAutofit fontScale="90000"/>
          </a:bodyPr>
          <a:lstStyle/>
          <a:p>
            <a:pPr>
              <a:defRPr/>
            </a:pPr>
            <a:r>
              <a:rPr lang="en-US" dirty="0" smtClean="0"/>
              <a:t/>
            </a:r>
            <a:br>
              <a:rPr lang="en-US" dirty="0" smtClean="0"/>
            </a:br>
            <a:r>
              <a:rPr lang="hi-IN" sz="1700" dirty="0" smtClean="0"/>
              <a:t>कोषाधिकारी से </a:t>
            </a:r>
            <a:r>
              <a:rPr lang="en-US" sz="1700" dirty="0" smtClean="0"/>
              <a:t>login </a:t>
            </a:r>
            <a:r>
              <a:rPr lang="hi-IN" sz="1700" dirty="0" smtClean="0"/>
              <a:t>करने हेतु प्रकार चुने में कोषालय अधिकारी चुने। नाम में कोड लिखकर, पासवर्ड, एवं </a:t>
            </a:r>
            <a:r>
              <a:rPr lang="en-US" sz="1700" dirty="0" err="1" smtClean="0"/>
              <a:t>captcha</a:t>
            </a:r>
            <a:r>
              <a:rPr lang="en-US" sz="1700" dirty="0" smtClean="0"/>
              <a:t> </a:t>
            </a:r>
            <a:r>
              <a:rPr lang="hi-IN" sz="1700" dirty="0" smtClean="0"/>
              <a:t>लिखकर लाॅगिन करें</a:t>
            </a:r>
            <a:endParaRPr lang="en-US" sz="1700" dirty="0"/>
          </a:p>
        </p:txBody>
      </p:sp>
      <p:sp>
        <p:nvSpPr>
          <p:cNvPr id="7" name="Title 2"/>
          <p:cNvSpPr txBox="1">
            <a:spLocks/>
          </p:cNvSpPr>
          <p:nvPr/>
        </p:nvSpPr>
        <p:spPr>
          <a:xfrm>
            <a:off x="457200" y="228600"/>
            <a:ext cx="8229600" cy="487362"/>
          </a:xfrm>
          <a:prstGeom prst="rect">
            <a:avLst/>
          </a:prstGeom>
        </p:spPr>
        <p:txBody>
          <a:bodyPr vert="horz" rtlCol="0" anchor="ctr">
            <a:normAutofit fontScale="75000" lnSpcReduction="20000"/>
            <a:scene3d>
              <a:camera prst="orthographicFront"/>
              <a:lightRig rig="soft" dir="t"/>
            </a:scene3d>
            <a:sp3d prstMaterial="softEdge">
              <a:bevelT w="25400" h="25400"/>
            </a:sp3d>
          </a:bodyPr>
          <a:lstStyle/>
          <a:p>
            <a:pPr lvl="0" algn="ctr" eaLnBrk="0" hangingPunct="0">
              <a:defRPr/>
            </a:pPr>
            <a:r>
              <a:rPr lang="hi-IN" sz="4100" b="1" u="sng" dirty="0" smtClean="0">
                <a:solidFill>
                  <a:schemeClr val="tx2"/>
                </a:solidFill>
                <a:effectLst>
                  <a:outerShdw blurRad="31750" dist="25400" dir="5400000" algn="tl" rotWithShape="0">
                    <a:srgbClr val="000000">
                      <a:alpha val="25000"/>
                    </a:srgbClr>
                  </a:outerShdw>
                </a:effectLst>
                <a:latin typeface="Kruti Dev 010" pitchFamily="2" charset="0"/>
                <a:ea typeface="+mj-ea"/>
                <a:cs typeface="+mj-cs"/>
              </a:rPr>
              <a:t>कोषाधिकारी शाखा 	</a:t>
            </a:r>
          </a:p>
        </p:txBody>
      </p:sp>
      <p:pic>
        <p:nvPicPr>
          <p:cNvPr id="10242" name="Picture 2"/>
          <p:cNvPicPr>
            <a:picLocks noChangeAspect="1" noChangeArrowheads="1"/>
          </p:cNvPicPr>
          <p:nvPr/>
        </p:nvPicPr>
        <p:blipFill>
          <a:blip r:embed="rId2"/>
          <a:srcRect/>
          <a:stretch>
            <a:fillRect/>
          </a:stretch>
        </p:blipFill>
        <p:spPr bwMode="auto">
          <a:xfrm>
            <a:off x="228600" y="1323975"/>
            <a:ext cx="8610600" cy="5534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Content Placeholder 1"/>
          <p:cNvSpPr>
            <a:spLocks noGrp="1"/>
          </p:cNvSpPr>
          <p:nvPr>
            <p:ph idx="1"/>
          </p:nvPr>
        </p:nvSpPr>
        <p:spPr/>
        <p:txBody>
          <a:bodyPr/>
          <a:lstStyle/>
          <a:p>
            <a:endParaRPr lang="en-US" smtClean="0"/>
          </a:p>
        </p:txBody>
      </p:sp>
      <p:pic>
        <p:nvPicPr>
          <p:cNvPr id="103428" name="Picture 3"/>
          <p:cNvPicPr>
            <a:picLocks noChangeAspect="1" noChangeArrowheads="1"/>
          </p:cNvPicPr>
          <p:nvPr/>
        </p:nvPicPr>
        <p:blipFill>
          <a:blip r:embed="rId2" cstate="print"/>
          <a:srcRect/>
          <a:stretch>
            <a:fillRect/>
          </a:stretch>
        </p:blipFill>
        <p:spPr bwMode="auto">
          <a:xfrm>
            <a:off x="381000" y="1828800"/>
            <a:ext cx="8229600" cy="4419600"/>
          </a:xfrm>
          <a:prstGeom prst="rect">
            <a:avLst/>
          </a:prstGeom>
          <a:noFill/>
          <a:ln w="9525">
            <a:noFill/>
            <a:miter lim="800000"/>
            <a:headEnd/>
            <a:tailEnd/>
          </a:ln>
        </p:spPr>
      </p:pic>
      <p:sp>
        <p:nvSpPr>
          <p:cNvPr id="5" name="Oval 4"/>
          <p:cNvSpPr/>
          <p:nvPr/>
        </p:nvSpPr>
        <p:spPr>
          <a:xfrm>
            <a:off x="0" y="1600200"/>
            <a:ext cx="1828800" cy="24384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itle 2"/>
          <p:cNvSpPr>
            <a:spLocks noGrp="1"/>
          </p:cNvSpPr>
          <p:nvPr>
            <p:ph type="title"/>
          </p:nvPr>
        </p:nvSpPr>
        <p:spPr>
          <a:xfrm>
            <a:off x="457200" y="274638"/>
            <a:ext cx="8229600" cy="868362"/>
          </a:xfrm>
        </p:spPr>
        <p:txBody>
          <a:bodyPr>
            <a:normAutofit/>
          </a:bodyPr>
          <a:lstStyle/>
          <a:p>
            <a:pPr algn="just">
              <a:defRPr/>
            </a:pPr>
            <a:r>
              <a:rPr lang="hi-IN" sz="1600" dirty="0" smtClean="0">
                <a:latin typeface="Kruti Dev 010" pitchFamily="2" charset="0"/>
              </a:rPr>
              <a:t>सहा. कोषाधिकारी से</a:t>
            </a:r>
            <a:r>
              <a:rPr lang="en-US" sz="1600" dirty="0" smtClean="0">
                <a:latin typeface="Kruti Dev 010" pitchFamily="2" charset="0"/>
              </a:rPr>
              <a:t> </a:t>
            </a:r>
            <a:r>
              <a:rPr lang="hi-IN" sz="1600" dirty="0" smtClean="0">
                <a:latin typeface="Kruti Dev 010" pitchFamily="2" charset="0"/>
              </a:rPr>
              <a:t>प्राप्त सही प्रकरणो तथा आपत्ति किये गये प्रकरणों की सूची देखने हेतु कोषाधिकारी</a:t>
            </a:r>
            <a:r>
              <a:rPr lang="en-US" sz="1600" dirty="0" smtClean="0">
                <a:latin typeface="Kruti Dev 010" pitchFamily="2" charset="0"/>
              </a:rPr>
              <a:t> </a:t>
            </a:r>
            <a:r>
              <a:rPr lang="en-US" sz="1600" dirty="0" smtClean="0">
                <a:latin typeface="Times New Roman" pitchFamily="18" charset="0"/>
                <a:cs typeface="Times New Roman" pitchFamily="18" charset="0"/>
              </a:rPr>
              <a:t>Menu</a:t>
            </a:r>
            <a:r>
              <a:rPr lang="hi-IN" sz="1600" dirty="0" smtClean="0">
                <a:latin typeface="Kruti Dev 010" pitchFamily="2" charset="0"/>
              </a:rPr>
              <a:t> में संबंधित सूची को चुनें</a:t>
            </a:r>
            <a:endParaRPr lang="en-US" sz="1600" dirty="0">
              <a:latin typeface="Kruti Dev 010" pitchFamily="2"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Content Placeholder 1"/>
          <p:cNvSpPr>
            <a:spLocks noGrp="1"/>
          </p:cNvSpPr>
          <p:nvPr>
            <p:ph idx="1"/>
          </p:nvPr>
        </p:nvSpPr>
        <p:spPr/>
        <p:txBody>
          <a:bodyPr/>
          <a:lstStyle/>
          <a:p>
            <a:endParaRPr lang="en-US" smtClean="0"/>
          </a:p>
        </p:txBody>
      </p:sp>
      <p:sp>
        <p:nvSpPr>
          <p:cNvPr id="3" name="Title 2"/>
          <p:cNvSpPr>
            <a:spLocks noGrp="1"/>
          </p:cNvSpPr>
          <p:nvPr>
            <p:ph type="title"/>
          </p:nvPr>
        </p:nvSpPr>
        <p:spPr/>
        <p:txBody>
          <a:bodyPr/>
          <a:lstStyle/>
          <a:p>
            <a:pPr>
              <a:defRPr/>
            </a:pPr>
            <a:endParaRPr lang="en-US"/>
          </a:p>
        </p:txBody>
      </p:sp>
      <p:sp>
        <p:nvSpPr>
          <p:cNvPr id="5" name="Oval 4"/>
          <p:cNvSpPr/>
          <p:nvPr/>
        </p:nvSpPr>
        <p:spPr>
          <a:xfrm>
            <a:off x="6629400" y="3124200"/>
            <a:ext cx="1371600" cy="7620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1266" name="Picture 2"/>
          <p:cNvPicPr>
            <a:picLocks noChangeAspect="1" noChangeArrowheads="1"/>
          </p:cNvPicPr>
          <p:nvPr/>
        </p:nvPicPr>
        <p:blipFill>
          <a:blip r:embed="rId2"/>
          <a:srcRect/>
          <a:stretch>
            <a:fillRect/>
          </a:stretch>
        </p:blipFill>
        <p:spPr bwMode="auto">
          <a:xfrm>
            <a:off x="304800" y="638175"/>
            <a:ext cx="8610600" cy="5581650"/>
          </a:xfrm>
          <a:prstGeom prst="rect">
            <a:avLst/>
          </a:prstGeom>
          <a:noFill/>
          <a:ln w="9525">
            <a:noFill/>
            <a:miter lim="800000"/>
            <a:headEnd/>
            <a:tailEnd/>
          </a:ln>
          <a:effectLst/>
        </p:spPr>
      </p:pic>
      <p:sp>
        <p:nvSpPr>
          <p:cNvPr id="6" name="Oval 5"/>
          <p:cNvSpPr/>
          <p:nvPr/>
        </p:nvSpPr>
        <p:spPr>
          <a:xfrm flipV="1">
            <a:off x="7162800" y="3810000"/>
            <a:ext cx="1600200" cy="6096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1"/>
          <p:cNvSpPr>
            <a:spLocks noGrp="1"/>
          </p:cNvSpPr>
          <p:nvPr>
            <p:ph idx="1"/>
          </p:nvPr>
        </p:nvSpPr>
        <p:spPr/>
        <p:txBody>
          <a:bodyPr/>
          <a:lstStyle/>
          <a:p>
            <a:endParaRPr lang="en-US" smtClean="0"/>
          </a:p>
        </p:txBody>
      </p:sp>
      <p:sp>
        <p:nvSpPr>
          <p:cNvPr id="3" name="Title 2"/>
          <p:cNvSpPr>
            <a:spLocks noGrp="1"/>
          </p:cNvSpPr>
          <p:nvPr>
            <p:ph type="title"/>
          </p:nvPr>
        </p:nvSpPr>
        <p:spPr/>
        <p:txBody>
          <a:bodyPr/>
          <a:lstStyle/>
          <a:p>
            <a:pPr>
              <a:defRPr/>
            </a:pPr>
            <a:endParaRPr lang="en-US"/>
          </a:p>
        </p:txBody>
      </p:sp>
      <p:pic>
        <p:nvPicPr>
          <p:cNvPr id="12290" name="Picture 2"/>
          <p:cNvPicPr>
            <a:picLocks noChangeAspect="1" noChangeArrowheads="1"/>
          </p:cNvPicPr>
          <p:nvPr/>
        </p:nvPicPr>
        <p:blipFill>
          <a:blip r:embed="rId2"/>
          <a:srcRect/>
          <a:stretch>
            <a:fillRect/>
          </a:stretch>
        </p:blipFill>
        <p:spPr bwMode="auto">
          <a:xfrm>
            <a:off x="685800" y="228600"/>
            <a:ext cx="8077200" cy="647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13314" name="Picture 2"/>
          <p:cNvPicPr>
            <a:picLocks noChangeAspect="1" noChangeArrowheads="1"/>
          </p:cNvPicPr>
          <p:nvPr/>
        </p:nvPicPr>
        <p:blipFill>
          <a:blip r:embed="rId2"/>
          <a:srcRect/>
          <a:stretch>
            <a:fillRect/>
          </a:stretch>
        </p:blipFill>
        <p:spPr bwMode="auto">
          <a:xfrm>
            <a:off x="381000" y="304800"/>
            <a:ext cx="8153400" cy="6248400"/>
          </a:xfrm>
          <a:prstGeom prst="rect">
            <a:avLst/>
          </a:prstGeom>
          <a:noFill/>
          <a:ln w="9525">
            <a:noFill/>
            <a:miter lim="800000"/>
            <a:headEnd/>
            <a:tailEnd/>
          </a:ln>
          <a:effectLst/>
        </p:spPr>
      </p:pic>
      <p:sp>
        <p:nvSpPr>
          <p:cNvPr id="7" name="Oval 6"/>
          <p:cNvSpPr/>
          <p:nvPr/>
        </p:nvSpPr>
        <p:spPr>
          <a:xfrm flipV="1">
            <a:off x="1676400" y="4953000"/>
            <a:ext cx="2971800" cy="10668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8" name="Straight Arrow Connector 7"/>
          <p:cNvCxnSpPr/>
          <p:nvPr/>
        </p:nvCxnSpPr>
        <p:spPr>
          <a:xfrm flipV="1">
            <a:off x="4667240" y="5334000"/>
            <a:ext cx="1428760" cy="5239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96000" y="4800600"/>
            <a:ext cx="2057400" cy="584775"/>
          </a:xfrm>
          <a:prstGeom prst="rect">
            <a:avLst/>
          </a:prstGeom>
          <a:noFill/>
        </p:spPr>
        <p:txBody>
          <a:bodyPr wrap="square" rtlCol="0">
            <a:spAutoFit/>
          </a:bodyPr>
          <a:lstStyle/>
          <a:p>
            <a:r>
              <a:rPr lang="hi-IN" sz="1600" b="1" dirty="0" smtClean="0">
                <a:solidFill>
                  <a:srgbClr val="003399"/>
                </a:solidFill>
              </a:rPr>
              <a:t>यहाॅं रिमार्क लिखकर प्रकरण </a:t>
            </a:r>
            <a:r>
              <a:rPr lang="en-IN" sz="1600" b="1" dirty="0" err="1" smtClean="0">
                <a:solidFill>
                  <a:srgbClr val="003399"/>
                </a:solidFill>
              </a:rPr>
              <a:t>jd</a:t>
            </a:r>
            <a:r>
              <a:rPr lang="en-IN" sz="1600" b="1" dirty="0" smtClean="0">
                <a:solidFill>
                  <a:srgbClr val="003399"/>
                </a:solidFill>
              </a:rPr>
              <a:t> </a:t>
            </a:r>
            <a:r>
              <a:rPr lang="hi-IN" sz="1600" b="1" dirty="0" smtClean="0">
                <a:solidFill>
                  <a:srgbClr val="003399"/>
                </a:solidFill>
              </a:rPr>
              <a:t>को वापस करें</a:t>
            </a:r>
            <a:endParaRPr lang="en-IN" sz="1600" b="1" dirty="0">
              <a:solidFill>
                <a:srgbClr val="003399"/>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Content Placeholder 1"/>
          <p:cNvSpPr>
            <a:spLocks noGrp="1"/>
          </p:cNvSpPr>
          <p:nvPr>
            <p:ph idx="1"/>
          </p:nvPr>
        </p:nvSpPr>
        <p:spPr/>
        <p:txBody>
          <a:bodyPr/>
          <a:lstStyle/>
          <a:p>
            <a:endParaRPr lang="en-US" smtClean="0"/>
          </a:p>
        </p:txBody>
      </p:sp>
      <p:pic>
        <p:nvPicPr>
          <p:cNvPr id="106500" name="Picture 3"/>
          <p:cNvPicPr>
            <a:picLocks noChangeAspect="1" noChangeArrowheads="1"/>
          </p:cNvPicPr>
          <p:nvPr/>
        </p:nvPicPr>
        <p:blipFill>
          <a:blip r:embed="rId2" cstate="print"/>
          <a:srcRect/>
          <a:stretch>
            <a:fillRect/>
          </a:stretch>
        </p:blipFill>
        <p:spPr bwMode="auto">
          <a:xfrm>
            <a:off x="457200" y="1600200"/>
            <a:ext cx="8153400" cy="4876800"/>
          </a:xfrm>
          <a:prstGeom prst="rect">
            <a:avLst/>
          </a:prstGeom>
          <a:noFill/>
          <a:ln w="9525">
            <a:noFill/>
            <a:miter lim="800000"/>
            <a:headEnd/>
            <a:tailEnd/>
          </a:ln>
        </p:spPr>
      </p:pic>
      <p:sp>
        <p:nvSpPr>
          <p:cNvPr id="5" name="Title 2"/>
          <p:cNvSpPr>
            <a:spLocks noGrp="1"/>
          </p:cNvSpPr>
          <p:nvPr>
            <p:ph type="title"/>
          </p:nvPr>
        </p:nvSpPr>
        <p:spPr>
          <a:xfrm>
            <a:off x="457200" y="152400"/>
            <a:ext cx="8229600" cy="1295400"/>
          </a:xfrm>
        </p:spPr>
        <p:txBody>
          <a:bodyPr>
            <a:normAutofit fontScale="90000"/>
          </a:bodyPr>
          <a:lstStyle/>
          <a:p>
            <a:r>
              <a:rPr lang="en-US" sz="1800" dirty="0" smtClean="0">
                <a:latin typeface="Kruti Dev 010" pitchFamily="2" charset="0"/>
              </a:rPr>
              <a:t/>
            </a:r>
            <a:br>
              <a:rPr lang="en-US" sz="1800" dirty="0" smtClean="0">
                <a:latin typeface="Kruti Dev 010" pitchFamily="2" charset="0"/>
              </a:rPr>
            </a:br>
            <a:r>
              <a:rPr lang="hi-IN" sz="1800" dirty="0" smtClean="0">
                <a:latin typeface="Kruti Dev 010" pitchFamily="2" charset="0"/>
              </a:rPr>
              <a:t> किसी भी दस्तावेज पर आपत्ति करने हेतु दस्तावेज के सामने स्थित चेक बाॅक्स को </a:t>
            </a:r>
            <a:r>
              <a:rPr lang="en-US" sz="1800" dirty="0" smtClean="0">
                <a:latin typeface="Times New Roman" pitchFamily="18" charset="0"/>
                <a:cs typeface="Times New Roman" pitchFamily="18" charset="0"/>
              </a:rPr>
              <a:t>uncheck</a:t>
            </a:r>
            <a:r>
              <a:rPr lang="en-US" sz="1800" dirty="0" smtClean="0">
                <a:latin typeface="Kruti Dev 010" pitchFamily="2" charset="0"/>
              </a:rPr>
              <a:t> </a:t>
            </a:r>
            <a:r>
              <a:rPr lang="hi-IN" sz="1800" dirty="0" smtClean="0">
                <a:latin typeface="Kruti Dev 010" pitchFamily="2" charset="0"/>
              </a:rPr>
              <a:t>करें तथा निम्नानुसार रिमार्क लिखकर डीडीओ/संयुक्त संचालक को प्रेषित करें कृपया दर्शाये अनुसार ही रिमार्क लिखकर</a:t>
            </a:r>
            <a:r>
              <a:rPr lang="hi-IN" sz="1800" dirty="0" smtClean="0">
                <a:latin typeface="Times New Roman" pitchFamily="18" charset="0"/>
              </a:rPr>
              <a:t> </a:t>
            </a:r>
            <a:r>
              <a:rPr lang="en-US" sz="1800" dirty="0" smtClean="0">
                <a:latin typeface="Times New Roman" pitchFamily="18" charset="0"/>
                <a:cs typeface="Times New Roman" pitchFamily="18" charset="0"/>
              </a:rPr>
              <a:t>Send to JD/DDO/EBILL</a:t>
            </a:r>
            <a:r>
              <a:rPr lang="en-US" sz="1800" dirty="0" smtClean="0">
                <a:latin typeface="Kruti Dev 010" pitchFamily="2" charset="0"/>
              </a:rPr>
              <a:t> </a:t>
            </a:r>
            <a:r>
              <a:rPr lang="hi-IN" sz="1800" dirty="0" smtClean="0">
                <a:latin typeface="Kruti Dev 010" pitchFamily="2" charset="0"/>
              </a:rPr>
              <a:t>पर क्लिक करे आपत्ति होने की स्थिति में प्रकरण स्वतः ही संबंधित डीडीओ/संयुक्त संचालक को प्रेषित हो जायेगा तथा आपत्ति न होने की स्थित में प्रकरण स्वतः ही बिल सेक्शन में प्रेषित हो जायेगा </a:t>
            </a:r>
            <a:r>
              <a:rPr lang="en-US" sz="1800" dirty="0" smtClean="0">
                <a:latin typeface="Kruti Dev 010" pitchFamily="2" charset="0"/>
              </a:rPr>
              <a:t/>
            </a:r>
            <a:br>
              <a:rPr lang="en-US" sz="1800" dirty="0" smtClean="0">
                <a:latin typeface="Kruti Dev 010" pitchFamily="2" charset="0"/>
              </a:rPr>
            </a:br>
            <a:endParaRPr lang="en-IN" sz="1800" dirty="0">
              <a:latin typeface="Kruti Dev 010" pitchFamily="2"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39762"/>
          </a:xfrm>
        </p:spPr>
        <p:txBody>
          <a:bodyPr>
            <a:normAutofit/>
          </a:bodyPr>
          <a:lstStyle/>
          <a:p>
            <a:pPr algn="ctr"/>
            <a:r>
              <a:rPr lang="hi-IN" sz="1800" dirty="0" smtClean="0">
                <a:latin typeface="Kruti Dev 010" pitchFamily="2" charset="0"/>
              </a:rPr>
              <a:t>संयुक्त संचालक से आपत्ति किये जाने हेतु स्थान-</a:t>
            </a:r>
            <a:r>
              <a:rPr lang="en-US" sz="1800" dirty="0" smtClean="0">
                <a:latin typeface="Kruti Dev 010" pitchFamily="2" charset="0"/>
              </a:rPr>
              <a:t> </a:t>
            </a:r>
            <a:br>
              <a:rPr lang="en-US" sz="1800" dirty="0" smtClean="0">
                <a:latin typeface="Kruti Dev 010" pitchFamily="2" charset="0"/>
              </a:rPr>
            </a:br>
            <a:endParaRPr lang="en-IN" sz="1600" b="0" dirty="0">
              <a:latin typeface="Kruti Dev 010" pitchFamily="2" charset="0"/>
            </a:endParaRPr>
          </a:p>
        </p:txBody>
      </p:sp>
      <p:pic>
        <p:nvPicPr>
          <p:cNvPr id="139266" name="Picture 2"/>
          <p:cNvPicPr>
            <a:picLocks noGrp="1" noChangeAspect="1" noChangeArrowheads="1"/>
          </p:cNvPicPr>
          <p:nvPr>
            <p:ph idx="1"/>
          </p:nvPr>
        </p:nvPicPr>
        <p:blipFill>
          <a:blip r:embed="rId2" cstate="print"/>
          <a:srcRect/>
          <a:stretch>
            <a:fillRect/>
          </a:stretch>
        </p:blipFill>
        <p:spPr bwMode="auto">
          <a:xfrm>
            <a:off x="228600" y="609600"/>
            <a:ext cx="8153400" cy="4419600"/>
          </a:xfrm>
          <a:prstGeom prst="rect">
            <a:avLst/>
          </a:prstGeom>
          <a:noFill/>
          <a:ln w="9525">
            <a:noFill/>
            <a:miter lim="800000"/>
            <a:headEnd/>
            <a:tailEnd/>
          </a:ln>
          <a:effectLst/>
        </p:spPr>
      </p:pic>
      <p:sp>
        <p:nvSpPr>
          <p:cNvPr id="6" name="Title 2"/>
          <p:cNvSpPr txBox="1">
            <a:spLocks/>
          </p:cNvSpPr>
          <p:nvPr/>
        </p:nvSpPr>
        <p:spPr>
          <a:xfrm>
            <a:off x="381000" y="5029200"/>
            <a:ext cx="8229600" cy="990600"/>
          </a:xfrm>
          <a:prstGeom prst="rect">
            <a:avLst/>
          </a:prstGeom>
        </p:spPr>
        <p:txBody>
          <a:bodyPr vert="horz" rtlCol="0" anchor="ctr">
            <a:normAutofit fontScale="75000" lnSpcReduction="20000"/>
            <a:scene3d>
              <a:camera prst="orthographicFront"/>
              <a:lightRig rig="soft" dir="t"/>
            </a:scene3d>
            <a:sp3d prstMaterial="softEdge">
              <a:bevelT w="25400" h="25400"/>
            </a:sp3d>
          </a:bodyPr>
          <a:lstStyle/>
          <a:p>
            <a:pPr lvl="0" algn="just" eaLnBrk="0" hangingPunct="0"/>
            <a:r>
              <a:rPr kumimoji="0" lang="en-US" sz="18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
            </a:r>
            <a:br>
              <a:rPr kumimoji="0" lang="en-US" sz="18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br>
            <a:r>
              <a:rPr lang="hi-IN" b="1" dirty="0" smtClean="0">
                <a:solidFill>
                  <a:schemeClr val="tx2"/>
                </a:solidFill>
                <a:effectLst>
                  <a:outerShdw blurRad="31750" dist="25400" dir="5400000" algn="tl" rotWithShape="0">
                    <a:srgbClr val="000000">
                      <a:alpha val="25000"/>
                    </a:srgbClr>
                  </a:outerShdw>
                </a:effectLst>
                <a:latin typeface="Kruti Dev 010" pitchFamily="2" charset="0"/>
                <a:ea typeface="+mj-ea"/>
                <a:cs typeface="+mj-cs"/>
              </a:rPr>
              <a:t>नोट</a:t>
            </a:r>
            <a:r>
              <a:rPr lang="en-US" b="1" dirty="0" smtClean="0">
                <a:solidFill>
                  <a:schemeClr val="tx2"/>
                </a:solidFill>
                <a:effectLst>
                  <a:outerShdw blurRad="31750" dist="25400" dir="5400000" algn="tl" rotWithShape="0">
                    <a:srgbClr val="000000">
                      <a:alpha val="25000"/>
                    </a:srgbClr>
                  </a:outerShdw>
                </a:effectLst>
                <a:latin typeface="Kruti Dev 010" pitchFamily="2" charset="0"/>
                <a:ea typeface="+mj-ea"/>
                <a:cs typeface="+mj-cs"/>
              </a:rPr>
              <a:t> &amp; </a:t>
            </a:r>
            <a:r>
              <a:rPr kumimoji="0" lang="hi-IN" sz="1700" b="0"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डीडीओ/संयुक्त संचालक से आपत्ति किये जाने की स्थिति में, की गयी आपत्ति से संबंधित जानकारी डीडीओ/संयुक्त संचालक से प्राप्त होने पर, प्रकरण सें संबंधित दस्तावेजो का परीक्षण करने तथा आगामी कार्यवाही करने हेतु </a:t>
            </a:r>
            <a:r>
              <a:rPr kumimoji="0" lang="hi-IN" sz="1900" b="0" i="0" u="sng"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पेंशन लिपिक यूजर से लाॅगिन कर</a:t>
            </a:r>
            <a:r>
              <a:rPr kumimoji="0" lang="hi-IN" sz="1700" b="0"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 पेशन लिपिक मेनू में डीडीओ/संयुक्त संचालक से आपत्ति सुधार पश्चात् प्राप्त प्रकरण की सूची पर क्लिक करें तथा आगामी कार्यवाही पूर्वानुसार करें</a:t>
            </a:r>
            <a:endParaRPr kumimoji="0" lang="en-IN" sz="1700" b="0"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defRPr/>
            </a:pPr>
            <a:r>
              <a:rPr lang="hi-IN" sz="1600" dirty="0" smtClean="0">
                <a:latin typeface="Kruti Dev 010" pitchFamily="2" charset="0"/>
              </a:rPr>
              <a:t>बिल सेक्शन में प्रेषित प्रकरणों की सूची एवं उनकी वर्तमान स्थिति देखने हेतु ई-बिल मंे प्रेषित प्रकरण पर क्लिक करें</a:t>
            </a:r>
            <a:endParaRPr lang="en-IN" sz="1600" dirty="0">
              <a:latin typeface="Kruti Dev 010" pitchFamily="2" charset="0"/>
            </a:endParaRPr>
          </a:p>
        </p:txBody>
      </p:sp>
      <p:pic>
        <p:nvPicPr>
          <p:cNvPr id="107523" name="Content Placeholder 3"/>
          <p:cNvPicPr>
            <a:picLocks noGrp="1"/>
          </p:cNvPicPr>
          <p:nvPr>
            <p:ph idx="1"/>
          </p:nvPr>
        </p:nvPicPr>
        <p:blipFill>
          <a:blip r:embed="rId2" cstate="print"/>
          <a:srcRect/>
          <a:stretch>
            <a:fillRect/>
          </a:stretch>
        </p:blipFill>
        <p:spPr>
          <a:xfrm>
            <a:off x="547688" y="1481138"/>
            <a:ext cx="8048625" cy="4525962"/>
          </a:xfrm>
        </p:spPr>
      </p:pic>
      <p:sp>
        <p:nvSpPr>
          <p:cNvPr id="5" name="Oval 4"/>
          <p:cNvSpPr/>
          <p:nvPr/>
        </p:nvSpPr>
        <p:spPr>
          <a:xfrm>
            <a:off x="228600" y="2286000"/>
            <a:ext cx="2133600" cy="29718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8"/>
          <p:cNvSpPr txBox="1">
            <a:spLocks/>
          </p:cNvSpPr>
          <p:nvPr/>
        </p:nvSpPr>
        <p:spPr>
          <a:xfrm>
            <a:off x="357158" y="285728"/>
            <a:ext cx="4040188" cy="1219200"/>
          </a:xfrm>
          <a:prstGeom prst="rect">
            <a:avLst/>
          </a:prstGeom>
          <a:solidFill>
            <a:schemeClr val="accent1"/>
          </a:solidFill>
        </p:spPr>
        <p:txBody>
          <a:bodyPr vert="horz" lIns="91440" tIns="45720" rIns="91440" bIns="45720" rtlCol="0">
            <a:normAutofit lnSpcReduction="100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hi-IN" sz="2400" b="0" i="0" u="none" strike="noStrike" kern="1200" cap="none" spc="0" normalizeH="0" baseline="0" noProof="0" dirty="0" smtClean="0">
                <a:ln>
                  <a:noFill/>
                </a:ln>
                <a:solidFill>
                  <a:schemeClr val="bg1"/>
                </a:solidFill>
                <a:effectLst/>
                <a:uLnTx/>
                <a:uFillTx/>
                <a:latin typeface="+mn-lt"/>
                <a:ea typeface="+mn-ea"/>
                <a:cs typeface="+mn-cs"/>
              </a:rPr>
              <a:t>डी.डी.ओ. कोड, पासवर्ड तथा वित्तीय वर्ष </a:t>
            </a:r>
            <a:r>
              <a:rPr kumimoji="0" lang="en-US" sz="2400" b="0" i="0" u="none" strike="noStrike" kern="1200" cap="none" spc="0" normalizeH="0" baseline="0" noProof="0" dirty="0" smtClean="0">
                <a:ln>
                  <a:noFill/>
                </a:ln>
                <a:solidFill>
                  <a:schemeClr val="bg1"/>
                </a:solidFill>
                <a:effectLst/>
                <a:uLnTx/>
                <a:uFillTx/>
                <a:latin typeface="+mn-lt"/>
                <a:ea typeface="+mn-ea"/>
                <a:cs typeface="+mn-cs"/>
              </a:rPr>
              <a:t>Entry </a:t>
            </a:r>
            <a:r>
              <a:rPr kumimoji="0" lang="hi-IN" sz="2400" b="0" i="0" u="none" strike="noStrike" kern="1200" cap="none" spc="0" normalizeH="0" baseline="0" noProof="0" dirty="0" smtClean="0">
                <a:ln>
                  <a:noFill/>
                </a:ln>
                <a:solidFill>
                  <a:schemeClr val="bg1"/>
                </a:solidFill>
                <a:effectLst/>
                <a:uLnTx/>
                <a:uFillTx/>
                <a:latin typeface="+mn-lt"/>
                <a:ea typeface="+mn-ea"/>
                <a:cs typeface="+mn-cs"/>
              </a:rPr>
              <a:t>कर</a:t>
            </a:r>
            <a:r>
              <a:rPr kumimoji="0" lang="en-US" sz="2400" b="0" i="0" u="none" strike="noStrike" kern="1200" cap="none" spc="0" normalizeH="0" baseline="0" noProof="0" dirty="0" smtClean="0">
                <a:ln>
                  <a:noFill/>
                </a:ln>
                <a:solidFill>
                  <a:schemeClr val="bg1"/>
                </a:solidFill>
                <a:effectLst/>
                <a:uLnTx/>
                <a:uFillTx/>
                <a:latin typeface="+mn-lt"/>
                <a:ea typeface="+mn-ea"/>
                <a:cs typeface="+mn-cs"/>
              </a:rPr>
              <a:t>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hi-IN" sz="2400" b="0" i="0" u="none" strike="noStrike" kern="1200" cap="none" spc="0" normalizeH="0" baseline="0" noProof="0" dirty="0" smtClean="0">
                <a:ln>
                  <a:noFill/>
                </a:ln>
                <a:solidFill>
                  <a:schemeClr val="bg1"/>
                </a:solidFill>
                <a:effectLst/>
                <a:uLnTx/>
                <a:uFillTx/>
                <a:latin typeface="+mn-lt"/>
                <a:ea typeface="+mn-ea"/>
                <a:cs typeface="+mn-cs"/>
              </a:rPr>
              <a:t>लॉगिन पर क्लिक करें</a:t>
            </a:r>
            <a:endParaRPr kumimoji="0" lang="en-IN"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1" name="Text Placeholder 9"/>
          <p:cNvSpPr txBox="1">
            <a:spLocks/>
          </p:cNvSpPr>
          <p:nvPr/>
        </p:nvSpPr>
        <p:spPr>
          <a:xfrm>
            <a:off x="4648200" y="304800"/>
            <a:ext cx="4041775" cy="1219200"/>
          </a:xfrm>
          <a:prstGeom prst="rect">
            <a:avLst/>
          </a:prstGeom>
          <a:solidFill>
            <a:schemeClr val="accent1"/>
          </a:solidFill>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400" b="0" i="0" u="none" strike="noStrike" kern="1200" cap="none" spc="0" normalizeH="0" baseline="0" noProof="0" dirty="0" smtClean="0">
                <a:ln>
                  <a:noFill/>
                </a:ln>
                <a:solidFill>
                  <a:schemeClr val="bg1"/>
                </a:solidFill>
                <a:effectLst/>
                <a:uLnTx/>
                <a:uFillTx/>
                <a:latin typeface="Mangal" pitchFamily="18" charset="0"/>
                <a:ea typeface="+mn-ea"/>
                <a:cs typeface="Mangal" pitchFamily="18" charset="0"/>
              </a:rPr>
              <a:t>Form 40(</a:t>
            </a:r>
            <a:r>
              <a:rPr kumimoji="0" lang="en-US" sz="2400" b="0" i="0" u="none" strike="noStrike" kern="1200" cap="none" spc="0" normalizeH="0" baseline="0" noProof="0" dirty="0" err="1" smtClean="0">
                <a:ln>
                  <a:noFill/>
                </a:ln>
                <a:solidFill>
                  <a:schemeClr val="bg1"/>
                </a:solidFill>
                <a:effectLst/>
                <a:uLnTx/>
                <a:uFillTx/>
                <a:latin typeface="Mangal" pitchFamily="18" charset="0"/>
                <a:ea typeface="+mn-ea"/>
                <a:cs typeface="Mangal" pitchFamily="18" charset="0"/>
              </a:rPr>
              <a:t>Aabhar</a:t>
            </a:r>
            <a:r>
              <a:rPr kumimoji="0" lang="en-US" sz="2400" b="0" i="0" u="none" strike="noStrike" kern="1200" cap="none" spc="0" normalizeH="0" baseline="0" noProof="0" dirty="0" smtClean="0">
                <a:ln>
                  <a:noFill/>
                </a:ln>
                <a:solidFill>
                  <a:schemeClr val="bg1"/>
                </a:solidFill>
                <a:effectLst/>
                <a:uLnTx/>
                <a:uFillTx/>
                <a:latin typeface="Mangal" pitchFamily="18" charset="0"/>
                <a:ea typeface="+mn-ea"/>
                <a:cs typeface="Mangal" pitchFamily="18" charset="0"/>
              </a:rPr>
              <a:t>) </a:t>
            </a:r>
            <a:r>
              <a:rPr kumimoji="0" lang="hi-IN" sz="2400" b="0" i="0" u="none" strike="noStrike" kern="1200" cap="none" spc="0" normalizeH="0" baseline="0" noProof="0" dirty="0" smtClean="0">
                <a:ln>
                  <a:noFill/>
                </a:ln>
                <a:solidFill>
                  <a:schemeClr val="bg1"/>
                </a:solidFill>
                <a:effectLst/>
                <a:uLnTx/>
                <a:uFillTx/>
                <a:latin typeface="Mangal" pitchFamily="18" charset="0"/>
                <a:ea typeface="+mn-ea"/>
                <a:cs typeface="Mangal" pitchFamily="18" charset="0"/>
              </a:rPr>
              <a:t>मे क्लिक करे</a:t>
            </a:r>
            <a:endParaRPr kumimoji="0" lang="en-IN" sz="2400" b="0" i="0" u="none" strike="noStrike" kern="1200" cap="none" spc="0" normalizeH="0" baseline="0" noProof="0" dirty="0">
              <a:ln>
                <a:noFill/>
              </a:ln>
              <a:solidFill>
                <a:schemeClr val="bg1"/>
              </a:solidFill>
              <a:effectLst/>
              <a:uLnTx/>
              <a:uFillTx/>
              <a:latin typeface="+mn-lt"/>
              <a:ea typeface="+mn-ea"/>
              <a:cs typeface="+mn-cs"/>
            </a:endParaRPr>
          </a:p>
        </p:txBody>
      </p:sp>
      <p:pic>
        <p:nvPicPr>
          <p:cNvPr id="12" name="Picture 3"/>
          <p:cNvPicPr>
            <a:picLocks noChangeAspect="1" noChangeArrowheads="1"/>
          </p:cNvPicPr>
          <p:nvPr/>
        </p:nvPicPr>
        <p:blipFill>
          <a:blip r:embed="rId2"/>
          <a:srcRect l="30177" t="20128" r="30216" b="19489"/>
          <a:stretch>
            <a:fillRect/>
          </a:stretch>
        </p:blipFill>
        <p:spPr bwMode="auto">
          <a:xfrm>
            <a:off x="304800" y="1676400"/>
            <a:ext cx="4191000" cy="4800600"/>
          </a:xfrm>
          <a:prstGeom prst="rect">
            <a:avLst/>
          </a:prstGeom>
          <a:noFill/>
          <a:ln w="9525">
            <a:noFill/>
            <a:miter lim="800000"/>
            <a:headEnd/>
            <a:tailEnd/>
          </a:ln>
          <a:effectLst/>
        </p:spPr>
      </p:pic>
      <p:pic>
        <p:nvPicPr>
          <p:cNvPr id="13" name="Picture 2"/>
          <p:cNvPicPr>
            <a:picLocks noChangeAspect="1" noChangeArrowheads="1"/>
          </p:cNvPicPr>
          <p:nvPr/>
        </p:nvPicPr>
        <p:blipFill>
          <a:blip r:embed="rId3"/>
          <a:srcRect l="12089" t="13060" r="31260" b="44419"/>
          <a:stretch>
            <a:fillRect/>
          </a:stretch>
        </p:blipFill>
        <p:spPr bwMode="auto">
          <a:xfrm>
            <a:off x="4800600" y="1676400"/>
            <a:ext cx="3962400" cy="4648200"/>
          </a:xfrm>
          <a:prstGeom prst="rect">
            <a:avLst/>
          </a:prstGeom>
          <a:noFill/>
          <a:ln w="9525">
            <a:noFill/>
            <a:miter lim="800000"/>
            <a:headEnd/>
            <a:tailEnd/>
          </a:ln>
          <a:effectLst/>
        </p:spPr>
      </p:pic>
      <p:sp>
        <p:nvSpPr>
          <p:cNvPr id="14" name="Oval 13"/>
          <p:cNvSpPr/>
          <p:nvPr/>
        </p:nvSpPr>
        <p:spPr>
          <a:xfrm>
            <a:off x="4724400" y="4143380"/>
            <a:ext cx="1295400" cy="4286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ight Arrow 14"/>
          <p:cNvSpPr/>
          <p:nvPr/>
        </p:nvSpPr>
        <p:spPr>
          <a:xfrm>
            <a:off x="4038600" y="914400"/>
            <a:ext cx="609600" cy="15714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5122" name="Picture 2"/>
          <p:cNvPicPr>
            <a:picLocks noChangeAspect="1" noChangeArrowheads="1"/>
          </p:cNvPicPr>
          <p:nvPr/>
        </p:nvPicPr>
        <p:blipFill>
          <a:blip r:embed="rId2"/>
          <a:srcRect/>
          <a:stretch>
            <a:fillRect/>
          </a:stretch>
        </p:blipFill>
        <p:spPr bwMode="auto">
          <a:xfrm>
            <a:off x="0" y="0"/>
            <a:ext cx="9144000" cy="6857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1"/>
          </p:nvPr>
        </p:nvPicPr>
        <p:blipFill>
          <a:blip r:embed="rId2"/>
          <a:srcRect l="13333" t="12864" r="23333" b="45070"/>
          <a:stretch>
            <a:fillRect/>
          </a:stretch>
        </p:blipFill>
        <p:spPr bwMode="auto">
          <a:xfrm>
            <a:off x="533400" y="838200"/>
            <a:ext cx="6181740" cy="2376486"/>
          </a:xfrm>
          <a:prstGeom prst="rect">
            <a:avLst/>
          </a:prstGeom>
          <a:noFill/>
          <a:ln w="9525">
            <a:noFill/>
            <a:miter lim="800000"/>
            <a:headEnd/>
            <a:tailEnd/>
          </a:ln>
          <a:effectLst/>
        </p:spPr>
      </p:pic>
      <p:sp>
        <p:nvSpPr>
          <p:cNvPr id="4" name="Title 2"/>
          <p:cNvSpPr>
            <a:spLocks noGrp="1"/>
          </p:cNvSpPr>
          <p:nvPr>
            <p:ph type="title"/>
          </p:nvPr>
        </p:nvSpPr>
        <p:spPr>
          <a:xfrm>
            <a:off x="457200" y="0"/>
            <a:ext cx="8229600" cy="1143000"/>
          </a:xfrm>
        </p:spPr>
        <p:txBody>
          <a:bodyPr>
            <a:normAutofit/>
          </a:bodyPr>
          <a:lstStyle/>
          <a:p>
            <a:r>
              <a:rPr lang="hi-IN" sz="1800" b="1" dirty="0" smtClean="0">
                <a:latin typeface="Mangal" pitchFamily="18" charset="0"/>
                <a:cs typeface="Mangal" pitchFamily="18" charset="0"/>
              </a:rPr>
              <a:t>जिस कर्मचारी का </a:t>
            </a:r>
            <a:r>
              <a:rPr lang="en-IN" sz="1800" b="1" dirty="0" smtClean="0">
                <a:latin typeface="Mangal" pitchFamily="18" charset="0"/>
                <a:cs typeface="Mangal" pitchFamily="18" charset="0"/>
              </a:rPr>
              <a:t>Bill</a:t>
            </a:r>
            <a:r>
              <a:rPr lang="hi-IN" sz="1800" b="1" dirty="0" smtClean="0">
                <a:latin typeface="Mangal" pitchFamily="18" charset="0"/>
                <a:cs typeface="Mangal" pitchFamily="18" charset="0"/>
              </a:rPr>
              <a:t> बनाना है उसे </a:t>
            </a:r>
            <a:r>
              <a:rPr lang="en-IN" sz="1800" b="1" dirty="0" smtClean="0">
                <a:latin typeface="Mangal" pitchFamily="18" charset="0"/>
                <a:cs typeface="Mangal" pitchFamily="18" charset="0"/>
              </a:rPr>
              <a:t>Select</a:t>
            </a:r>
            <a:r>
              <a:rPr lang="hi-IN" sz="1800" b="1" dirty="0" smtClean="0">
                <a:latin typeface="Mangal" pitchFamily="18" charset="0"/>
                <a:cs typeface="Mangal" pitchFamily="18" charset="0"/>
              </a:rPr>
              <a:t> करे एवं दिये गये पेंशन प्रकार </a:t>
            </a:r>
            <a:br>
              <a:rPr lang="hi-IN" sz="1800" b="1" dirty="0" smtClean="0">
                <a:latin typeface="Mangal" pitchFamily="18" charset="0"/>
                <a:cs typeface="Mangal" pitchFamily="18" charset="0"/>
              </a:rPr>
            </a:br>
            <a:r>
              <a:rPr lang="hi-IN" sz="1800" b="1" dirty="0" smtClean="0">
                <a:latin typeface="Mangal" pitchFamily="18" charset="0"/>
                <a:cs typeface="Mangal" pitchFamily="18" charset="0"/>
              </a:rPr>
              <a:t>के अनुसार </a:t>
            </a:r>
            <a:r>
              <a:rPr lang="en-IN" sz="1800" b="1" dirty="0" smtClean="0">
                <a:latin typeface="Mangal" pitchFamily="18" charset="0"/>
                <a:cs typeface="Mangal" pitchFamily="18" charset="0"/>
              </a:rPr>
              <a:t>Bill</a:t>
            </a:r>
            <a:r>
              <a:rPr lang="hi-IN" sz="1800" b="1" dirty="0" smtClean="0">
                <a:latin typeface="Mangal" pitchFamily="18" charset="0"/>
                <a:cs typeface="Mangal" pitchFamily="18" charset="0"/>
              </a:rPr>
              <a:t> बनाये </a:t>
            </a:r>
            <a:endParaRPr lang="en-IN" sz="1800" b="1" dirty="0">
              <a:latin typeface="Mangal" pitchFamily="18" charset="0"/>
              <a:cs typeface="Mangal" pitchFamily="18" charset="0"/>
            </a:endParaRPr>
          </a:p>
        </p:txBody>
      </p:sp>
      <p:pic>
        <p:nvPicPr>
          <p:cNvPr id="6" name="Picture 2"/>
          <p:cNvPicPr>
            <a:picLocks noChangeAspect="1" noChangeArrowheads="1"/>
          </p:cNvPicPr>
          <p:nvPr/>
        </p:nvPicPr>
        <p:blipFill>
          <a:blip r:embed="rId3"/>
          <a:srcRect l="12931" t="14366" r="14655" b="40563"/>
          <a:stretch>
            <a:fillRect/>
          </a:stretch>
        </p:blipFill>
        <p:spPr bwMode="auto">
          <a:xfrm>
            <a:off x="304800" y="4191000"/>
            <a:ext cx="6400800" cy="2362200"/>
          </a:xfrm>
          <a:prstGeom prst="rect">
            <a:avLst/>
          </a:prstGeom>
          <a:noFill/>
          <a:ln w="9525">
            <a:noFill/>
            <a:miter lim="800000"/>
            <a:headEnd/>
            <a:tailEnd/>
          </a:ln>
          <a:effectLst/>
        </p:spPr>
      </p:pic>
      <p:sp>
        <p:nvSpPr>
          <p:cNvPr id="7" name="Rectangle 6"/>
          <p:cNvSpPr/>
          <p:nvPr/>
        </p:nvSpPr>
        <p:spPr>
          <a:xfrm>
            <a:off x="228600" y="3505200"/>
            <a:ext cx="7772400" cy="646331"/>
          </a:xfrm>
          <a:prstGeom prst="rect">
            <a:avLst/>
          </a:prstGeom>
        </p:spPr>
        <p:txBody>
          <a:bodyPr wrap="square">
            <a:spAutoFit/>
          </a:bodyPr>
          <a:lstStyle/>
          <a:p>
            <a:r>
              <a:rPr lang="hi-IN" b="1" dirty="0" smtClean="0">
                <a:latin typeface="Mangal" pitchFamily="18" charset="0"/>
                <a:cs typeface="Mangal" pitchFamily="18" charset="0"/>
              </a:rPr>
              <a:t>सम्बंधित कर्मचारी को </a:t>
            </a:r>
            <a:r>
              <a:rPr lang="en-IN" b="1" dirty="0" smtClean="0">
                <a:latin typeface="Mangal" pitchFamily="18" charset="0"/>
                <a:cs typeface="Mangal" pitchFamily="18" charset="0"/>
              </a:rPr>
              <a:t>Select</a:t>
            </a:r>
            <a:r>
              <a:rPr lang="hi-IN" b="1" dirty="0" smtClean="0">
                <a:latin typeface="Mangal" pitchFamily="18" charset="0"/>
                <a:cs typeface="Mangal" pitchFamily="18" charset="0"/>
              </a:rPr>
              <a:t> करने पर </a:t>
            </a:r>
            <a:r>
              <a:rPr lang="en-US" b="1" dirty="0" smtClean="0">
                <a:latin typeface="Mangal" pitchFamily="18" charset="0"/>
                <a:cs typeface="Mangal" pitchFamily="18" charset="0"/>
              </a:rPr>
              <a:t>Form 40</a:t>
            </a:r>
            <a:r>
              <a:rPr lang="hi-IN" b="1" dirty="0" smtClean="0">
                <a:latin typeface="Mangal" pitchFamily="18" charset="0"/>
                <a:cs typeface="Mangal" pitchFamily="18" charset="0"/>
              </a:rPr>
              <a:t> ख़ुलेगा,उसमें </a:t>
            </a:r>
            <a:r>
              <a:rPr lang="en-IN" b="1" dirty="0" smtClean="0">
                <a:latin typeface="Mangal" pitchFamily="18" charset="0"/>
                <a:cs typeface="Mangal" pitchFamily="18" charset="0"/>
              </a:rPr>
              <a:t>pay</a:t>
            </a:r>
            <a:r>
              <a:rPr lang="hi-IN" b="1" dirty="0" smtClean="0">
                <a:latin typeface="Mangal" pitchFamily="18" charset="0"/>
                <a:cs typeface="Mangal" pitchFamily="18" charset="0"/>
              </a:rPr>
              <a:t> </a:t>
            </a:r>
            <a:r>
              <a:rPr lang="en-IN" b="1" dirty="0" smtClean="0">
                <a:latin typeface="Mangal" pitchFamily="18" charset="0"/>
                <a:cs typeface="Mangal" pitchFamily="18" charset="0"/>
              </a:rPr>
              <a:t>calculation</a:t>
            </a:r>
            <a:r>
              <a:rPr lang="hi-IN" b="1" dirty="0" smtClean="0">
                <a:latin typeface="Mangal" pitchFamily="18" charset="0"/>
                <a:cs typeface="Mangal" pitchFamily="18" charset="0"/>
              </a:rPr>
              <a:t> </a:t>
            </a:r>
            <a:r>
              <a:rPr lang="en-IN" b="1" dirty="0" smtClean="0">
                <a:latin typeface="Mangal" pitchFamily="18" charset="0"/>
                <a:cs typeface="Mangal" pitchFamily="18" charset="0"/>
              </a:rPr>
              <a:t>Select</a:t>
            </a:r>
            <a:r>
              <a:rPr lang="hi-IN" b="1" dirty="0" smtClean="0">
                <a:latin typeface="Mangal" pitchFamily="18" charset="0"/>
                <a:cs typeface="Mangal" pitchFamily="18" charset="0"/>
              </a:rPr>
              <a:t> करने के बाद </a:t>
            </a:r>
            <a:r>
              <a:rPr lang="en-IN" b="1" dirty="0" smtClean="0">
                <a:latin typeface="Mangal" pitchFamily="18" charset="0"/>
                <a:cs typeface="Mangal" pitchFamily="18" charset="0"/>
              </a:rPr>
              <a:t>Payment</a:t>
            </a:r>
            <a:r>
              <a:rPr lang="hi-IN" b="1" dirty="0" smtClean="0">
                <a:latin typeface="Mangal" pitchFamily="18" charset="0"/>
                <a:cs typeface="Mangal" pitchFamily="18" charset="0"/>
              </a:rPr>
              <a:t> </a:t>
            </a:r>
            <a:r>
              <a:rPr lang="en-IN" b="1" dirty="0" smtClean="0">
                <a:latin typeface="Mangal" pitchFamily="18" charset="0"/>
                <a:cs typeface="Mangal" pitchFamily="18" charset="0"/>
              </a:rPr>
              <a:t>Type</a:t>
            </a:r>
            <a:r>
              <a:rPr lang="hi-IN" b="1" dirty="0" smtClean="0">
                <a:latin typeface="Mangal" pitchFamily="18" charset="0"/>
                <a:cs typeface="Mangal" pitchFamily="18" charset="0"/>
              </a:rPr>
              <a:t> </a:t>
            </a:r>
            <a:r>
              <a:rPr lang="en-IN" b="1" dirty="0" smtClean="0">
                <a:latin typeface="Mangal" pitchFamily="18" charset="0"/>
                <a:cs typeface="Mangal" pitchFamily="18" charset="0"/>
              </a:rPr>
              <a:t>Select</a:t>
            </a:r>
            <a:r>
              <a:rPr lang="hi-IN" b="1" dirty="0" smtClean="0">
                <a:latin typeface="Mangal" pitchFamily="18" charset="0"/>
                <a:cs typeface="Mangal" pitchFamily="18" charset="0"/>
              </a:rPr>
              <a:t> करें</a:t>
            </a:r>
            <a:endParaRPr lang="en-IN" b="1" dirty="0"/>
          </a:p>
        </p:txBody>
      </p:sp>
      <p:sp>
        <p:nvSpPr>
          <p:cNvPr id="8" name="Right Arrow 7"/>
          <p:cNvSpPr/>
          <p:nvPr/>
        </p:nvSpPr>
        <p:spPr>
          <a:xfrm>
            <a:off x="0" y="2057400"/>
            <a:ext cx="533400" cy="1524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Oval 8"/>
          <p:cNvSpPr/>
          <p:nvPr/>
        </p:nvSpPr>
        <p:spPr>
          <a:xfrm>
            <a:off x="457200" y="5943600"/>
            <a:ext cx="24384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4191000" y="6000768"/>
            <a:ext cx="2133600" cy="2476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Curved Left Arrow 10"/>
          <p:cNvSpPr/>
          <p:nvPr/>
        </p:nvSpPr>
        <p:spPr>
          <a:xfrm>
            <a:off x="6643702" y="3000372"/>
            <a:ext cx="762000" cy="27432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2" name="Down Arrow 11"/>
          <p:cNvSpPr/>
          <p:nvPr/>
        </p:nvSpPr>
        <p:spPr>
          <a:xfrm>
            <a:off x="5334000" y="1066800"/>
            <a:ext cx="76200" cy="60960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Oval 12"/>
          <p:cNvSpPr/>
          <p:nvPr/>
        </p:nvSpPr>
        <p:spPr>
          <a:xfrm>
            <a:off x="5500694" y="1643050"/>
            <a:ext cx="357190" cy="1714512"/>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7" name="Straight Arrow Connector 16"/>
          <p:cNvCxnSpPr/>
          <p:nvPr/>
        </p:nvCxnSpPr>
        <p:spPr>
          <a:xfrm>
            <a:off x="5857884" y="2285992"/>
            <a:ext cx="1357322" cy="1588"/>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286644" y="1928802"/>
            <a:ext cx="1643074" cy="1077218"/>
          </a:xfrm>
          <a:prstGeom prst="rect">
            <a:avLst/>
          </a:prstGeom>
          <a:noFill/>
        </p:spPr>
        <p:txBody>
          <a:bodyPr wrap="square" rtlCol="0">
            <a:spAutoFit/>
          </a:bodyPr>
          <a:lstStyle/>
          <a:p>
            <a:r>
              <a:rPr lang="hi-IN" sz="1600" b="1" dirty="0" smtClean="0">
                <a:solidFill>
                  <a:srgbClr val="003399"/>
                </a:solidFill>
              </a:rPr>
              <a:t>दिये गये </a:t>
            </a:r>
            <a:r>
              <a:rPr lang="en-US" sz="1600" b="1" dirty="0" smtClean="0">
                <a:solidFill>
                  <a:srgbClr val="003399"/>
                </a:solidFill>
              </a:rPr>
              <a:t>Pension</a:t>
            </a:r>
            <a:r>
              <a:rPr lang="hi-IN" sz="1600" b="1" dirty="0" smtClean="0">
                <a:solidFill>
                  <a:srgbClr val="003399"/>
                </a:solidFill>
              </a:rPr>
              <a:t> </a:t>
            </a:r>
            <a:r>
              <a:rPr lang="en-US" sz="1600" b="1" dirty="0" smtClean="0">
                <a:solidFill>
                  <a:srgbClr val="003399"/>
                </a:solidFill>
              </a:rPr>
              <a:t>Type </a:t>
            </a:r>
            <a:r>
              <a:rPr lang="hi-IN" sz="1600" b="1" dirty="0" smtClean="0">
                <a:solidFill>
                  <a:srgbClr val="003399"/>
                </a:solidFill>
              </a:rPr>
              <a:t>का ही </a:t>
            </a:r>
            <a:r>
              <a:rPr lang="en-US" sz="1600" b="1" dirty="0" smtClean="0">
                <a:solidFill>
                  <a:srgbClr val="003399"/>
                </a:solidFill>
              </a:rPr>
              <a:t>form 40 </a:t>
            </a:r>
            <a:r>
              <a:rPr lang="hi-IN" sz="1600" b="1" dirty="0" smtClean="0">
                <a:solidFill>
                  <a:srgbClr val="003399"/>
                </a:solidFill>
              </a:rPr>
              <a:t>मे बिल बनाये</a:t>
            </a:r>
            <a:endParaRPr lang="en-IN" sz="1600" b="1" dirty="0">
              <a:solidFill>
                <a:srgbClr val="003399"/>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l="32161" t="7590" r="31828" b="72602"/>
          <a:stretch>
            <a:fillRect/>
          </a:stretch>
        </p:blipFill>
        <p:spPr bwMode="auto">
          <a:xfrm>
            <a:off x="785786" y="642918"/>
            <a:ext cx="4786346" cy="2024082"/>
          </a:xfrm>
          <a:prstGeom prst="rect">
            <a:avLst/>
          </a:prstGeom>
          <a:noFill/>
          <a:ln w="9525">
            <a:noFill/>
            <a:miter lim="800000"/>
            <a:headEnd/>
            <a:tailEnd/>
          </a:ln>
          <a:effectLst/>
        </p:spPr>
      </p:pic>
      <p:sp>
        <p:nvSpPr>
          <p:cNvPr id="8" name="TextBox 7"/>
          <p:cNvSpPr txBox="1"/>
          <p:nvPr/>
        </p:nvSpPr>
        <p:spPr>
          <a:xfrm>
            <a:off x="5929322" y="1071546"/>
            <a:ext cx="3000396" cy="1200329"/>
          </a:xfrm>
          <a:prstGeom prst="rect">
            <a:avLst/>
          </a:prstGeom>
          <a:noFill/>
        </p:spPr>
        <p:txBody>
          <a:bodyPr wrap="square" rtlCol="0">
            <a:spAutoFit/>
          </a:bodyPr>
          <a:lstStyle/>
          <a:p>
            <a:r>
              <a:rPr lang="en-US" b="1" dirty="0" smtClean="0"/>
              <a:t>Treasury Login  </a:t>
            </a:r>
            <a:r>
              <a:rPr lang="hi-IN" b="1" dirty="0" smtClean="0"/>
              <a:t>या फिर </a:t>
            </a:r>
            <a:r>
              <a:rPr lang="en-US" b="1" dirty="0" smtClean="0"/>
              <a:t>DDO Login  </a:t>
            </a:r>
            <a:r>
              <a:rPr lang="hi-IN" b="1" dirty="0" smtClean="0"/>
              <a:t>मे जाकर </a:t>
            </a:r>
            <a:r>
              <a:rPr lang="hi-IN" b="1" dirty="0" smtClean="0">
                <a:latin typeface="Mangal" pitchFamily="18" charset="0"/>
                <a:cs typeface="Mangal" pitchFamily="18" charset="0"/>
              </a:rPr>
              <a:t>सम्बंधित कर्मचारी को </a:t>
            </a:r>
            <a:r>
              <a:rPr lang="en-US" b="1" dirty="0" smtClean="0">
                <a:latin typeface="Mangal" pitchFamily="18" charset="0"/>
                <a:cs typeface="Mangal" pitchFamily="18" charset="0"/>
              </a:rPr>
              <a:t>Retire </a:t>
            </a:r>
            <a:r>
              <a:rPr lang="hi-IN" b="1" dirty="0" smtClean="0">
                <a:latin typeface="Mangal" pitchFamily="18" charset="0"/>
                <a:cs typeface="Mangal" pitchFamily="18" charset="0"/>
              </a:rPr>
              <a:t>करे </a:t>
            </a:r>
            <a:r>
              <a:rPr lang="en-US" dirty="0" smtClean="0"/>
              <a:t> </a:t>
            </a:r>
            <a:endParaRPr lang="en-IN" dirty="0"/>
          </a:p>
        </p:txBody>
      </p:sp>
      <p:cxnSp>
        <p:nvCxnSpPr>
          <p:cNvPr id="10" name="Straight Arrow Connector 9"/>
          <p:cNvCxnSpPr>
            <a:stCxn id="8" idx="1"/>
          </p:cNvCxnSpPr>
          <p:nvPr/>
        </p:nvCxnSpPr>
        <p:spPr>
          <a:xfrm rot="10800000">
            <a:off x="5072066" y="1428779"/>
            <a:ext cx="857256" cy="242933"/>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a:blip r:embed="rId3"/>
          <a:srcRect l="32943" t="7812" r="31368" b="72031"/>
          <a:stretch>
            <a:fillRect/>
          </a:stretch>
        </p:blipFill>
        <p:spPr bwMode="auto">
          <a:xfrm>
            <a:off x="928662" y="3643314"/>
            <a:ext cx="4643470" cy="2500330"/>
          </a:xfrm>
          <a:prstGeom prst="rect">
            <a:avLst/>
          </a:prstGeom>
          <a:noFill/>
          <a:ln w="9525">
            <a:noFill/>
            <a:miter lim="800000"/>
            <a:headEnd/>
            <a:tailEnd/>
          </a:ln>
          <a:effectLst/>
        </p:spPr>
      </p:pic>
      <p:sp>
        <p:nvSpPr>
          <p:cNvPr id="14" name="TextBox 13"/>
          <p:cNvSpPr txBox="1"/>
          <p:nvPr/>
        </p:nvSpPr>
        <p:spPr>
          <a:xfrm>
            <a:off x="6000760" y="3571876"/>
            <a:ext cx="2786082" cy="2031325"/>
          </a:xfrm>
          <a:prstGeom prst="rect">
            <a:avLst/>
          </a:prstGeom>
          <a:noFill/>
        </p:spPr>
        <p:txBody>
          <a:bodyPr wrap="square" rtlCol="0">
            <a:spAutoFit/>
          </a:bodyPr>
          <a:lstStyle/>
          <a:p>
            <a:r>
              <a:rPr lang="hi-IN" b="1" dirty="0" smtClean="0"/>
              <a:t>नॉमिनी विवरण भरते समय खाता क्रमांक की जानकारी न होने की स्थिती मे </a:t>
            </a:r>
          </a:p>
          <a:p>
            <a:r>
              <a:rPr lang="hi-IN" b="1" dirty="0" smtClean="0"/>
              <a:t>यह </a:t>
            </a:r>
            <a:r>
              <a:rPr lang="en-US" b="1" dirty="0" smtClean="0"/>
              <a:t>Message show </a:t>
            </a:r>
            <a:r>
              <a:rPr lang="hi-IN" b="1" dirty="0" smtClean="0"/>
              <a:t>होने पर नॉमिनी मे जाकर </a:t>
            </a:r>
            <a:r>
              <a:rPr lang="hi-IN" b="1" dirty="0" smtClean="0">
                <a:latin typeface="Mangal" pitchFamily="18" charset="0"/>
                <a:cs typeface="Mangal" pitchFamily="18" charset="0"/>
              </a:rPr>
              <a:t>सम्बंधित कर्मचारी</a:t>
            </a:r>
            <a:r>
              <a:rPr lang="en-US" b="1" dirty="0" smtClean="0">
                <a:latin typeface="Mangal" pitchFamily="18" charset="0"/>
                <a:cs typeface="Mangal" pitchFamily="18" charset="0"/>
              </a:rPr>
              <a:t> </a:t>
            </a:r>
            <a:r>
              <a:rPr lang="hi-IN" b="1" dirty="0" smtClean="0">
                <a:latin typeface="Mangal" pitchFamily="18" charset="0"/>
                <a:cs typeface="Mangal" pitchFamily="18" charset="0"/>
              </a:rPr>
              <a:t>का </a:t>
            </a:r>
            <a:r>
              <a:rPr lang="hi-IN" b="1" dirty="0" smtClean="0"/>
              <a:t>खाता क्रमांक </a:t>
            </a:r>
            <a:r>
              <a:rPr lang="en-US" b="1" dirty="0" smtClean="0"/>
              <a:t>Update </a:t>
            </a:r>
            <a:r>
              <a:rPr lang="hi-IN" b="1" dirty="0" smtClean="0">
                <a:latin typeface="Mangal" pitchFamily="18" charset="0"/>
                <a:cs typeface="Mangal" pitchFamily="18" charset="0"/>
              </a:rPr>
              <a:t>करे </a:t>
            </a:r>
            <a:endParaRPr lang="en-IN" b="1" dirty="0"/>
          </a:p>
        </p:txBody>
      </p:sp>
      <p:cxnSp>
        <p:nvCxnSpPr>
          <p:cNvPr id="27" name="Straight Arrow Connector 26"/>
          <p:cNvCxnSpPr>
            <a:stCxn id="14" idx="1"/>
          </p:cNvCxnSpPr>
          <p:nvPr/>
        </p:nvCxnSpPr>
        <p:spPr>
          <a:xfrm rot="10800000">
            <a:off x="5143504" y="4572009"/>
            <a:ext cx="857256" cy="1553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14282" y="0"/>
            <a:ext cx="8715436" cy="646331"/>
          </a:xfrm>
          <a:prstGeom prst="rect">
            <a:avLst/>
          </a:prstGeom>
          <a:noFill/>
        </p:spPr>
        <p:txBody>
          <a:bodyPr wrap="square" rtlCol="0">
            <a:spAutoFit/>
          </a:bodyPr>
          <a:lstStyle/>
          <a:p>
            <a:endParaRPr lang="en-US" b="1" dirty="0" smtClean="0">
              <a:latin typeface="Mangal" pitchFamily="18" charset="0"/>
              <a:cs typeface="Mangal" pitchFamily="18" charset="0"/>
            </a:endParaRPr>
          </a:p>
          <a:p>
            <a:r>
              <a:rPr lang="hi-IN" b="1" dirty="0" smtClean="0">
                <a:latin typeface="Mangal" pitchFamily="18" charset="0"/>
                <a:cs typeface="Mangal" pitchFamily="18" charset="0"/>
              </a:rPr>
              <a:t>सम्बंधित कर्मचारी को </a:t>
            </a:r>
            <a:r>
              <a:rPr lang="en-IN" b="1" dirty="0" smtClean="0">
                <a:latin typeface="Mangal" pitchFamily="18" charset="0"/>
                <a:cs typeface="Mangal" pitchFamily="18" charset="0"/>
              </a:rPr>
              <a:t>Select</a:t>
            </a:r>
            <a:r>
              <a:rPr lang="hi-IN" b="1" dirty="0" smtClean="0">
                <a:latin typeface="Mangal" pitchFamily="18" charset="0"/>
                <a:cs typeface="Mangal" pitchFamily="18" charset="0"/>
              </a:rPr>
              <a:t> करने पर यदि यह </a:t>
            </a:r>
            <a:r>
              <a:rPr lang="en-US" b="1" dirty="0" smtClean="0"/>
              <a:t>Message show </a:t>
            </a:r>
            <a:r>
              <a:rPr lang="hi-IN" b="1" dirty="0" smtClean="0"/>
              <a:t>हो तो</a:t>
            </a:r>
            <a:endParaRPr lang="en-IN" dirty="0"/>
          </a:p>
        </p:txBody>
      </p:sp>
      <p:sp>
        <p:nvSpPr>
          <p:cNvPr id="30" name="Right Arrow 29"/>
          <p:cNvSpPr/>
          <p:nvPr/>
        </p:nvSpPr>
        <p:spPr>
          <a:xfrm>
            <a:off x="0" y="1357298"/>
            <a:ext cx="928662" cy="7143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1" name="Right Arrow 30"/>
          <p:cNvSpPr/>
          <p:nvPr/>
        </p:nvSpPr>
        <p:spPr>
          <a:xfrm>
            <a:off x="0" y="4572008"/>
            <a:ext cx="928662" cy="7143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Box 11"/>
          <p:cNvSpPr txBox="1"/>
          <p:nvPr/>
        </p:nvSpPr>
        <p:spPr>
          <a:xfrm>
            <a:off x="366682" y="2819400"/>
            <a:ext cx="8715436" cy="646331"/>
          </a:xfrm>
          <a:prstGeom prst="rect">
            <a:avLst/>
          </a:prstGeom>
          <a:noFill/>
        </p:spPr>
        <p:txBody>
          <a:bodyPr wrap="square" rtlCol="0">
            <a:spAutoFit/>
          </a:bodyPr>
          <a:lstStyle/>
          <a:p>
            <a:endParaRPr lang="en-US" b="1" dirty="0" smtClean="0">
              <a:latin typeface="Mangal" pitchFamily="18" charset="0"/>
              <a:cs typeface="Mangal" pitchFamily="18" charset="0"/>
            </a:endParaRPr>
          </a:p>
          <a:p>
            <a:r>
              <a:rPr lang="hi-IN" b="1" dirty="0" smtClean="0">
                <a:latin typeface="Mangal" pitchFamily="18" charset="0"/>
                <a:cs typeface="Mangal" pitchFamily="18" charset="0"/>
              </a:rPr>
              <a:t>सम्बंधित कर्मचारी को </a:t>
            </a:r>
            <a:r>
              <a:rPr lang="en-IN" b="1" dirty="0" smtClean="0">
                <a:latin typeface="Mangal" pitchFamily="18" charset="0"/>
                <a:cs typeface="Mangal" pitchFamily="18" charset="0"/>
              </a:rPr>
              <a:t>Select</a:t>
            </a:r>
            <a:r>
              <a:rPr lang="hi-IN" b="1" dirty="0" smtClean="0">
                <a:latin typeface="Mangal" pitchFamily="18" charset="0"/>
                <a:cs typeface="Mangal" pitchFamily="18" charset="0"/>
              </a:rPr>
              <a:t> करने पर यदि यह </a:t>
            </a:r>
            <a:r>
              <a:rPr lang="en-US" b="1" dirty="0" smtClean="0"/>
              <a:t>Message show </a:t>
            </a:r>
            <a:r>
              <a:rPr lang="hi-IN" b="1" dirty="0" smtClean="0"/>
              <a:t>हो तो</a:t>
            </a:r>
            <a:endParaRPr lang="en-IN"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l="15988" t="7109" r="14351" b="29213"/>
          <a:stretch>
            <a:fillRect/>
          </a:stretch>
        </p:blipFill>
        <p:spPr bwMode="auto">
          <a:xfrm>
            <a:off x="214282" y="1571612"/>
            <a:ext cx="8286808" cy="4786346"/>
          </a:xfrm>
          <a:prstGeom prst="rect">
            <a:avLst/>
          </a:prstGeom>
          <a:noFill/>
          <a:ln w="9525">
            <a:noFill/>
            <a:miter lim="800000"/>
            <a:headEnd/>
            <a:tailEnd/>
          </a:ln>
          <a:effectLst/>
        </p:spPr>
      </p:pic>
      <p:sp>
        <p:nvSpPr>
          <p:cNvPr id="7" name="TextBox 6"/>
          <p:cNvSpPr txBox="1"/>
          <p:nvPr/>
        </p:nvSpPr>
        <p:spPr>
          <a:xfrm>
            <a:off x="214282" y="285728"/>
            <a:ext cx="8643998" cy="646331"/>
          </a:xfrm>
          <a:prstGeom prst="rect">
            <a:avLst/>
          </a:prstGeom>
          <a:noFill/>
        </p:spPr>
        <p:txBody>
          <a:bodyPr wrap="square" rtlCol="0">
            <a:spAutoFit/>
          </a:bodyPr>
          <a:lstStyle/>
          <a:p>
            <a:r>
              <a:rPr lang="en-US" b="1" dirty="0" smtClean="0">
                <a:solidFill>
                  <a:srgbClr val="FF0000"/>
                </a:solidFill>
              </a:rPr>
              <a:t>Note</a:t>
            </a:r>
            <a:r>
              <a:rPr lang="en-US" b="1" dirty="0" smtClean="0"/>
              <a:t> </a:t>
            </a:r>
            <a:r>
              <a:rPr lang="en-US" dirty="0" smtClean="0"/>
              <a:t>: Payment Type select </a:t>
            </a:r>
            <a:r>
              <a:rPr lang="hi-IN" dirty="0" smtClean="0"/>
              <a:t>करने पर यदि यह </a:t>
            </a:r>
            <a:r>
              <a:rPr lang="en-US" dirty="0" smtClean="0"/>
              <a:t>Message </a:t>
            </a:r>
            <a:r>
              <a:rPr lang="hi-IN" dirty="0" smtClean="0"/>
              <a:t>आये तो आपने </a:t>
            </a:r>
            <a:r>
              <a:rPr lang="en-US" dirty="0" smtClean="0"/>
              <a:t>Bill </a:t>
            </a:r>
            <a:r>
              <a:rPr lang="hi-IN" dirty="0" smtClean="0"/>
              <a:t>बनाने के लिये गलत पेंशन </a:t>
            </a:r>
            <a:r>
              <a:rPr lang="en-US" dirty="0" smtClean="0"/>
              <a:t>Type select </a:t>
            </a:r>
            <a:r>
              <a:rPr lang="hi-IN" dirty="0" smtClean="0"/>
              <a:t>किया है।</a:t>
            </a:r>
            <a:endParaRPr lang="en-IN" dirty="0"/>
          </a:p>
        </p:txBody>
      </p:sp>
      <p:cxnSp>
        <p:nvCxnSpPr>
          <p:cNvPr id="9" name="Straight Arrow Connector 8"/>
          <p:cNvCxnSpPr/>
          <p:nvPr/>
        </p:nvCxnSpPr>
        <p:spPr>
          <a:xfrm rot="5400000">
            <a:off x="4143372" y="785794"/>
            <a:ext cx="928694" cy="500066"/>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3357554" y="4429132"/>
            <a:ext cx="4786346"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1"/>
          </p:nvPr>
        </p:nvPicPr>
        <p:blipFill>
          <a:blip r:embed="rId2"/>
          <a:srcRect l="11667" t="13007" r="11667" b="12883"/>
          <a:stretch>
            <a:fillRect/>
          </a:stretch>
        </p:blipFill>
        <p:spPr bwMode="auto">
          <a:xfrm>
            <a:off x="381000" y="914400"/>
            <a:ext cx="5619760" cy="5181600"/>
          </a:xfrm>
          <a:prstGeom prst="rect">
            <a:avLst/>
          </a:prstGeom>
          <a:noFill/>
          <a:ln w="9525">
            <a:noFill/>
            <a:miter lim="800000"/>
            <a:headEnd/>
            <a:tailEnd/>
          </a:ln>
          <a:effectLst/>
        </p:spPr>
      </p:pic>
      <p:sp>
        <p:nvSpPr>
          <p:cNvPr id="4" name="Title 2"/>
          <p:cNvSpPr>
            <a:spLocks noGrp="1"/>
          </p:cNvSpPr>
          <p:nvPr>
            <p:ph type="title"/>
          </p:nvPr>
        </p:nvSpPr>
        <p:spPr>
          <a:xfrm>
            <a:off x="457200" y="274638"/>
            <a:ext cx="8229600" cy="715962"/>
          </a:xfrm>
        </p:spPr>
        <p:txBody>
          <a:bodyPr>
            <a:normAutofit fontScale="90000"/>
          </a:bodyPr>
          <a:lstStyle/>
          <a:p>
            <a:r>
              <a:rPr lang="en-IN" sz="2000" dirty="0" smtClean="0">
                <a:latin typeface="Mangal" pitchFamily="18" charset="0"/>
                <a:cs typeface="Mangal" pitchFamily="18" charset="0"/>
              </a:rPr>
              <a:t/>
            </a:r>
            <a:br>
              <a:rPr lang="en-IN" sz="2000" dirty="0" smtClean="0">
                <a:latin typeface="Mangal" pitchFamily="18" charset="0"/>
                <a:cs typeface="Mangal" pitchFamily="18" charset="0"/>
              </a:rPr>
            </a:br>
            <a:r>
              <a:rPr lang="en-IN" sz="2000" b="1" dirty="0" smtClean="0">
                <a:latin typeface="Mangal" pitchFamily="18" charset="0"/>
                <a:cs typeface="Mangal" pitchFamily="18" charset="0"/>
              </a:rPr>
              <a:t>Payment</a:t>
            </a:r>
            <a:r>
              <a:rPr lang="hi-IN" sz="2000" b="1" dirty="0" smtClean="0">
                <a:latin typeface="Mangal" pitchFamily="18" charset="0"/>
                <a:cs typeface="Mangal" pitchFamily="18" charset="0"/>
              </a:rPr>
              <a:t> </a:t>
            </a:r>
            <a:r>
              <a:rPr lang="en-IN" sz="2000" b="1" dirty="0" smtClean="0">
                <a:latin typeface="Mangal" pitchFamily="18" charset="0"/>
                <a:cs typeface="Mangal" pitchFamily="18" charset="0"/>
              </a:rPr>
              <a:t>Type</a:t>
            </a:r>
            <a:r>
              <a:rPr lang="hi-IN" sz="2000" b="1" dirty="0" smtClean="0">
                <a:latin typeface="Mangal" pitchFamily="18" charset="0"/>
                <a:cs typeface="Mangal" pitchFamily="18" charset="0"/>
              </a:rPr>
              <a:t> </a:t>
            </a:r>
            <a:r>
              <a:rPr lang="en-IN" sz="2000" b="1" dirty="0" smtClean="0">
                <a:latin typeface="Mangal" pitchFamily="18" charset="0"/>
                <a:cs typeface="Mangal" pitchFamily="18" charset="0"/>
              </a:rPr>
              <a:t>Select</a:t>
            </a:r>
            <a:r>
              <a:rPr lang="hi-IN" sz="2000" b="1" dirty="0" smtClean="0">
                <a:latin typeface="Mangal" pitchFamily="18" charset="0"/>
                <a:cs typeface="Mangal" pitchFamily="18" charset="0"/>
              </a:rPr>
              <a:t> करने पर यह </a:t>
            </a:r>
            <a:r>
              <a:rPr lang="en-IN" sz="2000" b="1" dirty="0" smtClean="0">
                <a:latin typeface="Mangal" pitchFamily="18" charset="0"/>
                <a:cs typeface="Mangal" pitchFamily="18" charset="0"/>
              </a:rPr>
              <a:t>Page</a:t>
            </a:r>
            <a:r>
              <a:rPr lang="hi-IN" sz="2000" b="1" dirty="0" smtClean="0">
                <a:latin typeface="Mangal" pitchFamily="18" charset="0"/>
                <a:cs typeface="Mangal" pitchFamily="18" charset="0"/>
              </a:rPr>
              <a:t> खुलेगा</a:t>
            </a:r>
            <a:r>
              <a:rPr lang="en-US" sz="2000" b="1" dirty="0" smtClean="0">
                <a:latin typeface="Mangal" pitchFamily="18" charset="0"/>
                <a:cs typeface="Mangal" pitchFamily="18" charset="0"/>
              </a:rPr>
              <a:t> </a:t>
            </a:r>
            <a:r>
              <a:rPr lang="en-IN" dirty="0" smtClean="0"/>
              <a:t/>
            </a:r>
            <a:br>
              <a:rPr lang="en-IN" dirty="0" smtClean="0"/>
            </a:br>
            <a:endParaRPr lang="en-IN" dirty="0"/>
          </a:p>
        </p:txBody>
      </p:sp>
      <p:sp>
        <p:nvSpPr>
          <p:cNvPr id="6" name="Oval 5"/>
          <p:cNvSpPr/>
          <p:nvPr/>
        </p:nvSpPr>
        <p:spPr>
          <a:xfrm>
            <a:off x="1857356" y="4143380"/>
            <a:ext cx="990600" cy="838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7" name="Straight Arrow Connector 6"/>
          <p:cNvCxnSpPr/>
          <p:nvPr/>
        </p:nvCxnSpPr>
        <p:spPr>
          <a:xfrm flipV="1">
            <a:off x="2786050" y="2214554"/>
            <a:ext cx="3538550" cy="230029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400800" y="1905000"/>
            <a:ext cx="2286000" cy="830997"/>
          </a:xfrm>
          <a:prstGeom prst="rect">
            <a:avLst/>
          </a:prstGeom>
          <a:noFill/>
        </p:spPr>
        <p:txBody>
          <a:bodyPr wrap="square" rtlCol="0">
            <a:spAutoFit/>
          </a:bodyPr>
          <a:lstStyle/>
          <a:p>
            <a:r>
              <a:rPr lang="en-US" sz="1600" b="1" dirty="0" smtClean="0"/>
              <a:t>DR Percent  </a:t>
            </a:r>
            <a:r>
              <a:rPr lang="hi-IN" sz="1600" b="1" dirty="0" smtClean="0"/>
              <a:t>को </a:t>
            </a:r>
            <a:r>
              <a:rPr lang="en-IN" sz="1600" b="1" dirty="0" smtClean="0"/>
              <a:t>Manually change</a:t>
            </a:r>
            <a:r>
              <a:rPr lang="hi-IN" sz="1600" b="1" dirty="0" smtClean="0"/>
              <a:t> कर सकते है ।</a:t>
            </a:r>
            <a:endParaRPr lang="en-IN" sz="1600" b="1" dirty="0"/>
          </a:p>
        </p:txBody>
      </p:sp>
      <p:sp>
        <p:nvSpPr>
          <p:cNvPr id="9" name="Oval 8"/>
          <p:cNvSpPr/>
          <p:nvPr/>
        </p:nvSpPr>
        <p:spPr>
          <a:xfrm>
            <a:off x="4000496" y="5214950"/>
            <a:ext cx="68580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0" name="Straight Arrow Connector 9"/>
          <p:cNvCxnSpPr/>
          <p:nvPr/>
        </p:nvCxnSpPr>
        <p:spPr>
          <a:xfrm flipV="1">
            <a:off x="4714876" y="4857760"/>
            <a:ext cx="1404934" cy="64294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143636" y="4572000"/>
            <a:ext cx="2619364" cy="584775"/>
          </a:xfrm>
          <a:prstGeom prst="rect">
            <a:avLst/>
          </a:prstGeom>
          <a:noFill/>
        </p:spPr>
        <p:txBody>
          <a:bodyPr wrap="square" rtlCol="0">
            <a:spAutoFit/>
          </a:bodyPr>
          <a:lstStyle/>
          <a:p>
            <a:r>
              <a:rPr lang="en-IN" sz="1600" b="1" dirty="0" smtClean="0"/>
              <a:t>Change</a:t>
            </a:r>
            <a:r>
              <a:rPr lang="hi-IN" sz="1600" b="1" dirty="0" smtClean="0"/>
              <a:t>  करके </a:t>
            </a:r>
            <a:r>
              <a:rPr lang="en-IN" sz="1600" b="1" dirty="0" smtClean="0"/>
              <a:t>Calculate</a:t>
            </a:r>
            <a:r>
              <a:rPr lang="hi-IN" sz="1600" b="1" dirty="0" smtClean="0"/>
              <a:t> का बटन दबाये</a:t>
            </a:r>
            <a:endParaRPr lang="en-IN" sz="1600"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1"/>
          </p:nvPr>
        </p:nvPicPr>
        <p:blipFill>
          <a:blip r:embed="rId2"/>
          <a:srcRect l="13271" t="11551" r="20609" b="16665"/>
          <a:stretch>
            <a:fillRect/>
          </a:stretch>
        </p:blipFill>
        <p:spPr bwMode="auto">
          <a:xfrm>
            <a:off x="285720" y="214290"/>
            <a:ext cx="5191778" cy="4867292"/>
          </a:xfrm>
          <a:prstGeom prst="rect">
            <a:avLst/>
          </a:prstGeom>
          <a:noFill/>
          <a:ln w="9525">
            <a:noFill/>
            <a:miter lim="800000"/>
            <a:headEnd/>
            <a:tailEnd/>
          </a:ln>
          <a:effectLst/>
        </p:spPr>
      </p:pic>
      <p:sp>
        <p:nvSpPr>
          <p:cNvPr id="4" name="Title 2"/>
          <p:cNvSpPr>
            <a:spLocks noGrp="1"/>
          </p:cNvSpPr>
          <p:nvPr>
            <p:ph type="title"/>
          </p:nvPr>
        </p:nvSpPr>
        <p:spPr>
          <a:xfrm>
            <a:off x="457200" y="274638"/>
            <a:ext cx="8229600" cy="715962"/>
          </a:xfrm>
        </p:spPr>
        <p:txBody>
          <a:bodyPr>
            <a:normAutofit fontScale="90000"/>
          </a:bodyPr>
          <a:lstStyle/>
          <a:p>
            <a:r>
              <a:rPr lang="en-IN" sz="2000" dirty="0" smtClean="0">
                <a:latin typeface="Mangal" pitchFamily="18" charset="0"/>
                <a:cs typeface="Mangal" pitchFamily="18" charset="0"/>
              </a:rPr>
              <a:t/>
            </a:r>
            <a:br>
              <a:rPr lang="en-IN" sz="2000" dirty="0" smtClean="0">
                <a:latin typeface="Mangal" pitchFamily="18" charset="0"/>
                <a:cs typeface="Mangal" pitchFamily="18" charset="0"/>
              </a:rPr>
            </a:br>
            <a:r>
              <a:rPr lang="en-IN" dirty="0" smtClean="0"/>
              <a:t/>
            </a:r>
            <a:br>
              <a:rPr lang="en-IN" dirty="0" smtClean="0"/>
            </a:br>
            <a:endParaRPr lang="en-IN" dirty="0"/>
          </a:p>
        </p:txBody>
      </p:sp>
      <p:sp>
        <p:nvSpPr>
          <p:cNvPr id="6" name="Oval 5"/>
          <p:cNvSpPr/>
          <p:nvPr/>
        </p:nvSpPr>
        <p:spPr>
          <a:xfrm>
            <a:off x="785786" y="3071810"/>
            <a:ext cx="1676400" cy="3000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Oval 6"/>
          <p:cNvSpPr/>
          <p:nvPr/>
        </p:nvSpPr>
        <p:spPr>
          <a:xfrm>
            <a:off x="3857620" y="3071810"/>
            <a:ext cx="1071570"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8" name="Straight Arrow Connector 7"/>
          <p:cNvCxnSpPr>
            <a:stCxn id="6" idx="6"/>
          </p:cNvCxnSpPr>
          <p:nvPr/>
        </p:nvCxnSpPr>
        <p:spPr>
          <a:xfrm flipV="1">
            <a:off x="2462186" y="857249"/>
            <a:ext cx="3276600" cy="236458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19800" y="500042"/>
            <a:ext cx="2895600" cy="584775"/>
          </a:xfrm>
          <a:prstGeom prst="rect">
            <a:avLst/>
          </a:prstGeom>
          <a:noFill/>
        </p:spPr>
        <p:txBody>
          <a:bodyPr wrap="square" rtlCol="0">
            <a:spAutoFit/>
          </a:bodyPr>
          <a:lstStyle/>
          <a:p>
            <a:r>
              <a:rPr lang="en-US" sz="1600" b="1" dirty="0" smtClean="0"/>
              <a:t>Anticipatory Pension </a:t>
            </a:r>
            <a:r>
              <a:rPr lang="hi-IN" sz="1600" b="1" dirty="0" smtClean="0"/>
              <a:t>को </a:t>
            </a:r>
            <a:r>
              <a:rPr lang="en-IN" sz="1600" b="1" dirty="0" smtClean="0"/>
              <a:t>change</a:t>
            </a:r>
            <a:r>
              <a:rPr lang="hi-IN" sz="1600" b="1" dirty="0" smtClean="0"/>
              <a:t> किया जा सकता है ।</a:t>
            </a:r>
            <a:endParaRPr lang="en-IN" sz="1600" b="1" dirty="0"/>
          </a:p>
        </p:txBody>
      </p:sp>
      <p:cxnSp>
        <p:nvCxnSpPr>
          <p:cNvPr id="10" name="Straight Arrow Connector 9"/>
          <p:cNvCxnSpPr>
            <a:stCxn id="7" idx="6"/>
          </p:cNvCxnSpPr>
          <p:nvPr/>
        </p:nvCxnSpPr>
        <p:spPr>
          <a:xfrm flipV="1">
            <a:off x="4929190" y="2305049"/>
            <a:ext cx="1062030" cy="94535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324600" y="2000240"/>
            <a:ext cx="2438400" cy="584775"/>
          </a:xfrm>
          <a:prstGeom prst="rect">
            <a:avLst/>
          </a:prstGeom>
          <a:noFill/>
        </p:spPr>
        <p:txBody>
          <a:bodyPr wrap="square" rtlCol="0">
            <a:spAutoFit/>
          </a:bodyPr>
          <a:lstStyle/>
          <a:p>
            <a:r>
              <a:rPr lang="hi-IN" sz="1600" b="1" dirty="0" smtClean="0"/>
              <a:t>यदि </a:t>
            </a:r>
            <a:r>
              <a:rPr lang="en-IN" sz="1600" b="1" dirty="0" smtClean="0"/>
              <a:t>Deduction</a:t>
            </a:r>
            <a:r>
              <a:rPr lang="hi-IN" sz="1600" b="1" dirty="0" smtClean="0"/>
              <a:t> करना है तो यहा क्लिक करें ।</a:t>
            </a:r>
            <a:endParaRPr lang="en-IN" sz="1600" b="1" dirty="0"/>
          </a:p>
        </p:txBody>
      </p:sp>
      <p:sp>
        <p:nvSpPr>
          <p:cNvPr id="12" name="Oval 11"/>
          <p:cNvSpPr/>
          <p:nvPr/>
        </p:nvSpPr>
        <p:spPr>
          <a:xfrm>
            <a:off x="2357422" y="4572008"/>
            <a:ext cx="6858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3" name="Straight Arrow Connector 12"/>
          <p:cNvCxnSpPr>
            <a:stCxn id="12" idx="6"/>
          </p:cNvCxnSpPr>
          <p:nvPr/>
        </p:nvCxnSpPr>
        <p:spPr>
          <a:xfrm>
            <a:off x="3043222" y="4800608"/>
            <a:ext cx="320040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400800" y="4357694"/>
            <a:ext cx="2362200" cy="830997"/>
          </a:xfrm>
          <a:prstGeom prst="rect">
            <a:avLst/>
          </a:prstGeom>
          <a:noFill/>
        </p:spPr>
        <p:txBody>
          <a:bodyPr wrap="square" rtlCol="0">
            <a:spAutoFit/>
          </a:bodyPr>
          <a:lstStyle/>
          <a:p>
            <a:r>
              <a:rPr lang="en-IN" sz="1600" b="1" dirty="0" smtClean="0"/>
              <a:t>Bill</a:t>
            </a:r>
            <a:r>
              <a:rPr lang="hi-IN" sz="1600" b="1" dirty="0" smtClean="0"/>
              <a:t> सेव करने के लिये </a:t>
            </a:r>
            <a:r>
              <a:rPr lang="en-IN" sz="1600" b="1" dirty="0" smtClean="0"/>
              <a:t>Save</a:t>
            </a:r>
            <a:r>
              <a:rPr lang="hi-IN" sz="1600" b="1" dirty="0" smtClean="0"/>
              <a:t> के बटन मे क्लिक करें । </a:t>
            </a:r>
            <a:endParaRPr lang="en-IN" sz="1600" b="1" dirty="0"/>
          </a:p>
        </p:txBody>
      </p:sp>
      <p:sp>
        <p:nvSpPr>
          <p:cNvPr id="18" name="TextBox 17"/>
          <p:cNvSpPr txBox="1"/>
          <p:nvPr/>
        </p:nvSpPr>
        <p:spPr>
          <a:xfrm>
            <a:off x="1500166" y="5786454"/>
            <a:ext cx="7500990" cy="369332"/>
          </a:xfrm>
          <a:prstGeom prst="rect">
            <a:avLst/>
          </a:prstGeom>
          <a:noFill/>
        </p:spPr>
        <p:txBody>
          <a:bodyPr wrap="square" rtlCol="0">
            <a:spAutoFit/>
          </a:bodyPr>
          <a:lstStyle/>
          <a:p>
            <a:r>
              <a:rPr lang="en-US" b="1" dirty="0" smtClean="0">
                <a:solidFill>
                  <a:schemeClr val="accent2"/>
                </a:solidFill>
              </a:rPr>
              <a:t>Note :</a:t>
            </a:r>
            <a:r>
              <a:rPr lang="en-US" dirty="0" smtClean="0"/>
              <a:t> </a:t>
            </a:r>
            <a:r>
              <a:rPr lang="hi-IN" b="1" dirty="0" smtClean="0"/>
              <a:t>कृपया तिथि तथा राशि सुनिश्चित कर</a:t>
            </a:r>
            <a:r>
              <a:rPr lang="en-US" b="1" dirty="0" smtClean="0"/>
              <a:t> Bill Save</a:t>
            </a:r>
            <a:r>
              <a:rPr lang="hi-IN" b="1" dirty="0" smtClean="0"/>
              <a:t> करे</a:t>
            </a:r>
            <a:endParaRPr lang="en-IN"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1"/>
          </p:nvPr>
        </p:nvPicPr>
        <p:blipFill>
          <a:blip r:embed="rId2"/>
          <a:srcRect l="1725" t="7706" r="10244" b="13188"/>
          <a:stretch>
            <a:fillRect/>
          </a:stretch>
        </p:blipFill>
        <p:spPr bwMode="auto">
          <a:xfrm>
            <a:off x="571471" y="1357298"/>
            <a:ext cx="7677991" cy="5214974"/>
          </a:xfrm>
          <a:prstGeom prst="rect">
            <a:avLst/>
          </a:prstGeom>
          <a:noFill/>
          <a:ln w="9525">
            <a:noFill/>
            <a:miter lim="800000"/>
            <a:headEnd/>
            <a:tailEnd/>
          </a:ln>
          <a:effectLst/>
        </p:spPr>
      </p:pic>
      <p:sp>
        <p:nvSpPr>
          <p:cNvPr id="4" name="Title 2"/>
          <p:cNvSpPr>
            <a:spLocks noGrp="1"/>
          </p:cNvSpPr>
          <p:nvPr>
            <p:ph type="title"/>
          </p:nvPr>
        </p:nvSpPr>
        <p:spPr/>
        <p:txBody>
          <a:bodyPr>
            <a:normAutofit/>
          </a:bodyPr>
          <a:lstStyle/>
          <a:p>
            <a:pPr>
              <a:defRPr/>
            </a:pPr>
            <a:r>
              <a:rPr lang="en-IN" sz="1800" b="1" dirty="0" smtClean="0">
                <a:latin typeface="Mangal" pitchFamily="18" charset="0"/>
                <a:cs typeface="Mangal" pitchFamily="18" charset="0"/>
              </a:rPr>
              <a:t>Page</a:t>
            </a:r>
            <a:r>
              <a:rPr lang="hi-IN" sz="1800" b="1" dirty="0" smtClean="0">
                <a:latin typeface="Mangal" pitchFamily="18" charset="0"/>
                <a:cs typeface="Mangal" pitchFamily="18" charset="0"/>
              </a:rPr>
              <a:t> </a:t>
            </a:r>
            <a:r>
              <a:rPr lang="en-IN" sz="1800" b="1" dirty="0" smtClean="0">
                <a:latin typeface="Mangal" pitchFamily="18" charset="0"/>
                <a:cs typeface="Mangal" pitchFamily="18" charset="0"/>
              </a:rPr>
              <a:t>Save</a:t>
            </a:r>
            <a:r>
              <a:rPr lang="hi-IN" sz="1800" b="1" dirty="0" smtClean="0">
                <a:latin typeface="Mangal" pitchFamily="18" charset="0"/>
                <a:cs typeface="Mangal" pitchFamily="18" charset="0"/>
              </a:rPr>
              <a:t> करने पर यह </a:t>
            </a:r>
            <a:r>
              <a:rPr lang="en-IN" sz="1800" b="1" dirty="0" smtClean="0">
                <a:latin typeface="Mangal" pitchFamily="18" charset="0"/>
                <a:cs typeface="Mangal" pitchFamily="18" charset="0"/>
              </a:rPr>
              <a:t>Message</a:t>
            </a:r>
            <a:r>
              <a:rPr lang="hi-IN" sz="1800" b="1" dirty="0" smtClean="0">
                <a:latin typeface="Mangal" pitchFamily="18" charset="0"/>
                <a:cs typeface="Mangal" pitchFamily="18" charset="0"/>
              </a:rPr>
              <a:t> </a:t>
            </a:r>
            <a:r>
              <a:rPr lang="en-IN" sz="1800" b="1" dirty="0" smtClean="0">
                <a:latin typeface="Mangal" pitchFamily="18" charset="0"/>
                <a:cs typeface="Mangal" pitchFamily="18" charset="0"/>
              </a:rPr>
              <a:t>Box</a:t>
            </a:r>
            <a:r>
              <a:rPr lang="hi-IN" sz="1800" b="1" dirty="0" smtClean="0">
                <a:latin typeface="Mangal" pitchFamily="18" charset="0"/>
                <a:cs typeface="Mangal" pitchFamily="18" charset="0"/>
              </a:rPr>
              <a:t> ख़ुलेगा जिसमे </a:t>
            </a:r>
            <a:r>
              <a:rPr lang="en-IN" sz="1800" b="1" dirty="0" smtClean="0">
                <a:latin typeface="Mangal" pitchFamily="18" charset="0"/>
                <a:cs typeface="Mangal" pitchFamily="18" charset="0"/>
              </a:rPr>
              <a:t>Ok</a:t>
            </a:r>
            <a:r>
              <a:rPr lang="hi-IN" sz="1800" b="1" dirty="0" smtClean="0">
                <a:latin typeface="Mangal" pitchFamily="18" charset="0"/>
                <a:cs typeface="Mangal" pitchFamily="18" charset="0"/>
              </a:rPr>
              <a:t> क्लिक करने पर </a:t>
            </a:r>
            <a:r>
              <a:rPr lang="en-IN" sz="1800" b="1" dirty="0" smtClean="0">
                <a:latin typeface="Mangal" pitchFamily="18" charset="0"/>
                <a:cs typeface="Mangal" pitchFamily="18" charset="0"/>
              </a:rPr>
              <a:t>Bill</a:t>
            </a:r>
            <a:r>
              <a:rPr lang="hi-IN" sz="1800" b="1" dirty="0" smtClean="0">
                <a:latin typeface="Mangal" pitchFamily="18" charset="0"/>
                <a:cs typeface="Mangal" pitchFamily="18" charset="0"/>
              </a:rPr>
              <a:t> </a:t>
            </a:r>
            <a:r>
              <a:rPr lang="en-IN" sz="1800" b="1" dirty="0" smtClean="0">
                <a:latin typeface="Mangal" pitchFamily="18" charset="0"/>
                <a:cs typeface="Mangal" pitchFamily="18" charset="0"/>
              </a:rPr>
              <a:t>Save</a:t>
            </a:r>
            <a:r>
              <a:rPr lang="hi-IN" sz="1800" b="1" dirty="0" smtClean="0">
                <a:latin typeface="Mangal" pitchFamily="18" charset="0"/>
                <a:cs typeface="Mangal" pitchFamily="18" charset="0"/>
              </a:rPr>
              <a:t> हो जायेगा</a:t>
            </a:r>
            <a:r>
              <a:rPr lang="en-US" sz="1800" b="1" dirty="0" smtClean="0">
                <a:latin typeface="Mangal" pitchFamily="18" charset="0"/>
                <a:cs typeface="Mangal" pitchFamily="18" charset="0"/>
              </a:rPr>
              <a:t> | </a:t>
            </a:r>
            <a:endParaRPr lang="en-IN" sz="1800" b="1" dirty="0">
              <a:latin typeface="Mangal" pitchFamily="18" charset="0"/>
              <a:cs typeface="Mangal" pitchFamily="18" charset="0"/>
            </a:endParaRPr>
          </a:p>
        </p:txBody>
      </p:sp>
      <p:sp>
        <p:nvSpPr>
          <p:cNvPr id="7" name="Oval 6"/>
          <p:cNvSpPr/>
          <p:nvPr/>
        </p:nvSpPr>
        <p:spPr>
          <a:xfrm>
            <a:off x="3071802" y="1714488"/>
            <a:ext cx="2500330" cy="42862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3"/>
          <p:cNvPicPr>
            <a:picLocks noChangeAspect="1" noChangeArrowheads="1"/>
          </p:cNvPicPr>
          <p:nvPr/>
        </p:nvPicPr>
        <p:blipFill>
          <a:blip r:embed="rId2" cstate="print"/>
          <a:srcRect/>
          <a:stretch>
            <a:fillRect/>
          </a:stretch>
        </p:blipFill>
        <p:spPr bwMode="auto">
          <a:xfrm>
            <a:off x="609600" y="304800"/>
            <a:ext cx="8229600" cy="5638800"/>
          </a:xfrm>
          <a:prstGeom prst="rect">
            <a:avLst/>
          </a:prstGeom>
          <a:noFill/>
          <a:ln w="9525">
            <a:noFill/>
            <a:miter lim="800000"/>
            <a:headEnd/>
            <a:tailEnd/>
          </a:ln>
        </p:spPr>
      </p:pic>
      <p:sp>
        <p:nvSpPr>
          <p:cNvPr id="108547" name="Content Placeholder 1"/>
          <p:cNvSpPr>
            <a:spLocks noGrp="1"/>
          </p:cNvSpPr>
          <p:nvPr>
            <p:ph idx="1"/>
          </p:nvPr>
        </p:nvSpPr>
        <p:spPr/>
        <p:txBody>
          <a:bodyPr/>
          <a:lstStyle/>
          <a:p>
            <a:endParaRPr lang="en-IN" dirty="0" smtClean="0"/>
          </a:p>
        </p:txBody>
      </p:sp>
      <p:sp>
        <p:nvSpPr>
          <p:cNvPr id="3" name="Title 2"/>
          <p:cNvSpPr>
            <a:spLocks noGrp="1"/>
          </p:cNvSpPr>
          <p:nvPr>
            <p:ph type="title"/>
          </p:nvPr>
        </p:nvSpPr>
        <p:spPr/>
        <p:txBody>
          <a:bodyPr/>
          <a:lstStyle/>
          <a:p>
            <a:pPr>
              <a:defRPr/>
            </a:pPr>
            <a:endParaRPr lang="en-IN"/>
          </a:p>
        </p:txBody>
      </p:sp>
      <p:sp>
        <p:nvSpPr>
          <p:cNvPr id="5" name="Oval 4"/>
          <p:cNvSpPr/>
          <p:nvPr/>
        </p:nvSpPr>
        <p:spPr>
          <a:xfrm>
            <a:off x="4419600" y="3886200"/>
            <a:ext cx="2362200" cy="3048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9218" name="Picture 2"/>
          <p:cNvPicPr>
            <a:picLocks noChangeAspect="1" noChangeArrowheads="1"/>
          </p:cNvPicPr>
          <p:nvPr/>
        </p:nvPicPr>
        <p:blipFill>
          <a:blip r:embed="rId2"/>
          <a:srcRect/>
          <a:stretch>
            <a:fillRect/>
          </a:stretch>
        </p:blipFill>
        <p:spPr bwMode="auto">
          <a:xfrm>
            <a:off x="228600" y="533400"/>
            <a:ext cx="8458200" cy="5791200"/>
          </a:xfrm>
          <a:prstGeom prst="rect">
            <a:avLst/>
          </a:prstGeom>
          <a:noFill/>
          <a:ln w="9525">
            <a:noFill/>
            <a:miter lim="800000"/>
            <a:headEnd/>
            <a:tailEnd/>
          </a:ln>
          <a:effectLst/>
        </p:spPr>
      </p:pic>
      <p:sp>
        <p:nvSpPr>
          <p:cNvPr id="5" name="Oval 4"/>
          <p:cNvSpPr/>
          <p:nvPr/>
        </p:nvSpPr>
        <p:spPr>
          <a:xfrm>
            <a:off x="5638800" y="4343400"/>
            <a:ext cx="2362200" cy="4572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extBox 5"/>
          <p:cNvSpPr txBox="1"/>
          <p:nvPr/>
        </p:nvSpPr>
        <p:spPr>
          <a:xfrm>
            <a:off x="1600200" y="5715000"/>
            <a:ext cx="5638800" cy="584775"/>
          </a:xfrm>
          <a:prstGeom prst="rect">
            <a:avLst/>
          </a:prstGeom>
          <a:noFill/>
        </p:spPr>
        <p:txBody>
          <a:bodyPr wrap="square" rtlCol="0">
            <a:spAutoFit/>
          </a:bodyPr>
          <a:lstStyle/>
          <a:p>
            <a:r>
              <a:rPr lang="hi-IN" sz="1600" b="1" dirty="0" smtClean="0"/>
              <a:t>वाउचर तिथि चेक करे, वाउचर तिथि न होने की स्थिति में बैंक को प्रेषित प्रकरण किये जाने वाले प्रकरण की सूची नही दिखेगा</a:t>
            </a:r>
            <a:endParaRPr lang="en-IN" sz="1600" b="1" dirty="0"/>
          </a:p>
        </p:txBody>
      </p:sp>
      <p:cxnSp>
        <p:nvCxnSpPr>
          <p:cNvPr id="7" name="Straight Arrow Connector 6"/>
          <p:cNvCxnSpPr/>
          <p:nvPr/>
        </p:nvCxnSpPr>
        <p:spPr>
          <a:xfrm flipV="1">
            <a:off x="5715000" y="4800600"/>
            <a:ext cx="1062030" cy="94535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defRPr/>
            </a:pPr>
            <a:r>
              <a:rPr lang="hi-IN" sz="1600" dirty="0" smtClean="0">
                <a:latin typeface="Kruti Dev 010" pitchFamily="2" charset="0"/>
              </a:rPr>
              <a:t>कोषालय द्वारा प्रथम भुगतान पश्चात् पेंशन प्रकरण </a:t>
            </a:r>
            <a:r>
              <a:rPr lang="hi-IN" sz="1600" u="sng" dirty="0" smtClean="0">
                <a:latin typeface="Kruti Dev 010" pitchFamily="2" charset="0"/>
              </a:rPr>
              <a:t>बैंक को प्रेषित किये जाने हेतु कोषाधिकारी मेनू में बैंक को प्रेषित किये जाने वाले प्रकरण पर क्लिक करें</a:t>
            </a:r>
            <a:endParaRPr lang="en-IN" sz="1600" u="sng" dirty="0">
              <a:latin typeface="Kruti Dev 010" pitchFamily="2" charset="0"/>
            </a:endParaRPr>
          </a:p>
        </p:txBody>
      </p:sp>
      <p:sp>
        <p:nvSpPr>
          <p:cNvPr id="5" name="Content Placeholder 4"/>
          <p:cNvSpPr>
            <a:spLocks noGrp="1"/>
          </p:cNvSpPr>
          <p:nvPr>
            <p:ph idx="1"/>
          </p:nvPr>
        </p:nvSpPr>
        <p:spPr/>
        <p:txBody>
          <a:bodyPr/>
          <a:lstStyle/>
          <a:p>
            <a:endParaRPr lang="en-IN" dirty="0"/>
          </a:p>
        </p:txBody>
      </p:sp>
      <p:pic>
        <p:nvPicPr>
          <p:cNvPr id="116740" name="Picture 4"/>
          <p:cNvPicPr>
            <a:picLocks noChangeAspect="1" noChangeArrowheads="1"/>
          </p:cNvPicPr>
          <p:nvPr/>
        </p:nvPicPr>
        <p:blipFill>
          <a:blip r:embed="rId2" cstate="print"/>
          <a:srcRect/>
          <a:stretch>
            <a:fillRect/>
          </a:stretch>
        </p:blipFill>
        <p:spPr bwMode="auto">
          <a:xfrm>
            <a:off x="228600" y="1600200"/>
            <a:ext cx="8763000" cy="5257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39762"/>
          </a:xfrm>
        </p:spPr>
        <p:txBody>
          <a:bodyPr>
            <a:normAutofit fontScale="90000"/>
          </a:bodyPr>
          <a:lstStyle/>
          <a:p>
            <a:pPr>
              <a:defRPr/>
            </a:pPr>
            <a:r>
              <a:rPr lang="en-US" sz="1800" dirty="0" smtClean="0">
                <a:latin typeface="Times New Roman" pitchFamily="18" charset="0"/>
                <a:cs typeface="Times New Roman" pitchFamily="18" charset="0"/>
              </a:rPr>
              <a:t>Digital Signature </a:t>
            </a:r>
            <a:r>
              <a:rPr lang="hi-IN" sz="1800" dirty="0" smtClean="0">
                <a:latin typeface="Times New Roman" pitchFamily="18" charset="0"/>
                <a:cs typeface="Times New Roman" pitchFamily="18" charset="0"/>
              </a:rPr>
              <a:t>हेतु </a:t>
            </a:r>
            <a:r>
              <a:rPr lang="en-US" sz="1800" dirty="0" smtClean="0">
                <a:latin typeface="Times New Roman" pitchFamily="18" charset="0"/>
                <a:cs typeface="Times New Roman" pitchFamily="18" charset="0"/>
              </a:rPr>
              <a:t> XML </a:t>
            </a:r>
            <a:r>
              <a:rPr lang="hi-IN" sz="1800" dirty="0" smtClean="0">
                <a:latin typeface="Kruti Dev 010" pitchFamily="2" charset="0"/>
                <a:cs typeface="Times New Roman" pitchFamily="18" charset="0"/>
              </a:rPr>
              <a:t>एवं </a:t>
            </a:r>
            <a:r>
              <a:rPr lang="en-US" sz="1800" dirty="0" smtClean="0">
                <a:latin typeface="Times New Roman" pitchFamily="18" charset="0"/>
                <a:cs typeface="Times New Roman" pitchFamily="18" charset="0"/>
              </a:rPr>
              <a:t>Covering Letter download </a:t>
            </a:r>
            <a:r>
              <a:rPr lang="hi-IN" sz="1800" dirty="0" smtClean="0">
                <a:latin typeface="Kruti Dev 010" pitchFamily="2" charset="0"/>
                <a:cs typeface="Times New Roman" pitchFamily="18" charset="0"/>
              </a:rPr>
              <a:t>करने हेतु</a:t>
            </a:r>
            <a:r>
              <a:rPr lang="en-US" sz="1800" dirty="0" smtClean="0">
                <a:latin typeface="Times New Roman" pitchFamily="18" charset="0"/>
                <a:cs typeface="Times New Roman" pitchFamily="18" charset="0"/>
              </a:rPr>
              <a:t> Download XML </a:t>
            </a:r>
            <a:r>
              <a:rPr lang="hi-IN" sz="1800" dirty="0" smtClean="0">
                <a:latin typeface="Kruti Dev 010" pitchFamily="2" charset="0"/>
                <a:cs typeface="Times New Roman" pitchFamily="18" charset="0"/>
              </a:rPr>
              <a:t>एवं </a:t>
            </a:r>
            <a:r>
              <a:rPr lang="en-US" sz="1800" dirty="0" smtClean="0">
                <a:latin typeface="Times New Roman" pitchFamily="18" charset="0"/>
                <a:cs typeface="Times New Roman" pitchFamily="18" charset="0"/>
              </a:rPr>
              <a:t>Download Covering Letter </a:t>
            </a:r>
            <a:r>
              <a:rPr lang="hi-IN" sz="1800" dirty="0" smtClean="0">
                <a:latin typeface="Kruti Dev 010" pitchFamily="2" charset="0"/>
                <a:cs typeface="Times New Roman" pitchFamily="18" charset="0"/>
              </a:rPr>
              <a:t>पर क्लिक करें</a:t>
            </a:r>
            <a:endParaRPr lang="en-IN" sz="1800" dirty="0">
              <a:latin typeface="Times New Roman" pitchFamily="18" charset="0"/>
              <a:cs typeface="Times New Roman" pitchFamily="18" charset="0"/>
            </a:endParaRPr>
          </a:p>
        </p:txBody>
      </p:sp>
      <p:sp>
        <p:nvSpPr>
          <p:cNvPr id="4" name="Content Placeholder 3"/>
          <p:cNvSpPr>
            <a:spLocks noGrp="1"/>
          </p:cNvSpPr>
          <p:nvPr>
            <p:ph idx="1"/>
          </p:nvPr>
        </p:nvSpPr>
        <p:spPr/>
        <p:txBody>
          <a:bodyPr/>
          <a:lstStyle/>
          <a:p>
            <a:endParaRPr lang="en-IN" dirty="0"/>
          </a:p>
        </p:txBody>
      </p:sp>
      <p:pic>
        <p:nvPicPr>
          <p:cNvPr id="5" name="Picture 4"/>
          <p:cNvPicPr>
            <a:picLocks noChangeAspect="1"/>
          </p:cNvPicPr>
          <p:nvPr/>
        </p:nvPicPr>
        <p:blipFill>
          <a:blip r:embed="rId2"/>
          <a:stretch>
            <a:fillRect/>
          </a:stretch>
        </p:blipFill>
        <p:spPr>
          <a:xfrm>
            <a:off x="152400" y="1162283"/>
            <a:ext cx="8458200" cy="5163671"/>
          </a:xfrm>
          <a:prstGeom prst="rect">
            <a:avLst/>
          </a:prstGeom>
        </p:spPr>
      </p:pic>
      <p:sp>
        <p:nvSpPr>
          <p:cNvPr id="6" name="Oval 5"/>
          <p:cNvSpPr/>
          <p:nvPr/>
        </p:nvSpPr>
        <p:spPr>
          <a:xfrm>
            <a:off x="3886200" y="4419600"/>
            <a:ext cx="1447800" cy="5334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extBox 6"/>
          <p:cNvSpPr txBox="1"/>
          <p:nvPr/>
        </p:nvSpPr>
        <p:spPr>
          <a:xfrm>
            <a:off x="6096000" y="2971800"/>
            <a:ext cx="2895600" cy="584775"/>
          </a:xfrm>
          <a:prstGeom prst="rect">
            <a:avLst/>
          </a:prstGeom>
          <a:noFill/>
        </p:spPr>
        <p:txBody>
          <a:bodyPr wrap="square" rtlCol="0">
            <a:spAutoFit/>
          </a:bodyPr>
          <a:lstStyle/>
          <a:p>
            <a:r>
              <a:rPr lang="en-US" sz="1600" b="1" dirty="0" smtClean="0"/>
              <a:t>Download Covering letter first.</a:t>
            </a:r>
            <a:endParaRPr lang="en-IN" sz="1600" b="1" dirty="0"/>
          </a:p>
        </p:txBody>
      </p:sp>
      <p:cxnSp>
        <p:nvCxnSpPr>
          <p:cNvPr id="10" name="Straight Arrow Connector 9"/>
          <p:cNvCxnSpPr/>
          <p:nvPr/>
        </p:nvCxnSpPr>
        <p:spPr>
          <a:xfrm flipV="1">
            <a:off x="5257800" y="3581400"/>
            <a:ext cx="1062030" cy="94535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6146" name="Picture 2"/>
          <p:cNvPicPr>
            <a:picLocks noChangeAspect="1" noChangeArrowheads="1"/>
          </p:cNvPicPr>
          <p:nvPr/>
        </p:nvPicPr>
        <p:blipFill>
          <a:blip r:embed="rId2"/>
          <a:srcRect/>
          <a:stretch>
            <a:fillRect/>
          </a:stretch>
        </p:blipFill>
        <p:spPr bwMode="auto">
          <a:xfrm>
            <a:off x="0" y="304800"/>
            <a:ext cx="8915400" cy="655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a:xfrm>
            <a:off x="457200" y="274638"/>
            <a:ext cx="8229600" cy="487362"/>
          </a:xfrm>
        </p:spPr>
        <p:txBody>
          <a:bodyPr>
            <a:normAutofit fontScale="90000"/>
          </a:bodyPr>
          <a:lstStyle/>
          <a:p>
            <a:r>
              <a:rPr lang="en-US" dirty="0" smtClean="0"/>
              <a:t>Download XML</a:t>
            </a:r>
            <a:endParaRPr lang="en-IN" dirty="0"/>
          </a:p>
        </p:txBody>
      </p:sp>
      <p:pic>
        <p:nvPicPr>
          <p:cNvPr id="14340" name="Picture 4"/>
          <p:cNvPicPr>
            <a:picLocks noChangeAspect="1" noChangeArrowheads="1"/>
          </p:cNvPicPr>
          <p:nvPr/>
        </p:nvPicPr>
        <p:blipFill>
          <a:blip r:embed="rId2"/>
          <a:srcRect/>
          <a:stretch>
            <a:fillRect/>
          </a:stretch>
        </p:blipFill>
        <p:spPr bwMode="auto">
          <a:xfrm>
            <a:off x="380999" y="1057275"/>
            <a:ext cx="8458201" cy="47434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487362"/>
          </a:xfrm>
        </p:spPr>
        <p:txBody>
          <a:bodyPr>
            <a:normAutofit/>
          </a:bodyPr>
          <a:lstStyle/>
          <a:p>
            <a:pPr>
              <a:defRPr/>
            </a:pPr>
            <a:r>
              <a:rPr lang="en-US" sz="2000" dirty="0" smtClean="0"/>
              <a:t>Download Covering Letter</a:t>
            </a:r>
            <a:endParaRPr lang="en-IN" sz="2000" dirty="0"/>
          </a:p>
        </p:txBody>
      </p:sp>
      <p:sp>
        <p:nvSpPr>
          <p:cNvPr id="4" name="Content Placeholder 3"/>
          <p:cNvSpPr>
            <a:spLocks noGrp="1"/>
          </p:cNvSpPr>
          <p:nvPr>
            <p:ph idx="1"/>
          </p:nvPr>
        </p:nvSpPr>
        <p:spPr/>
        <p:txBody>
          <a:bodyPr/>
          <a:lstStyle/>
          <a:p>
            <a:endParaRPr lang="en-IN" dirty="0"/>
          </a:p>
        </p:txBody>
      </p:sp>
      <p:pic>
        <p:nvPicPr>
          <p:cNvPr id="119813" name="Picture 5"/>
          <p:cNvPicPr>
            <a:picLocks noChangeAspect="1" noChangeArrowheads="1"/>
          </p:cNvPicPr>
          <p:nvPr/>
        </p:nvPicPr>
        <p:blipFill>
          <a:blip r:embed="rId2" cstate="print"/>
          <a:srcRect/>
          <a:stretch>
            <a:fillRect/>
          </a:stretch>
        </p:blipFill>
        <p:spPr bwMode="auto">
          <a:xfrm>
            <a:off x="228600" y="685800"/>
            <a:ext cx="8686800" cy="60055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141315" name="Picture 3"/>
          <p:cNvPicPr>
            <a:picLocks noChangeAspect="1" noChangeArrowheads="1"/>
          </p:cNvPicPr>
          <p:nvPr/>
        </p:nvPicPr>
        <p:blipFill>
          <a:blip r:embed="rId2" cstate="print"/>
          <a:srcRect/>
          <a:stretch>
            <a:fillRect/>
          </a:stretch>
        </p:blipFill>
        <p:spPr bwMode="auto">
          <a:xfrm>
            <a:off x="304800" y="685800"/>
            <a:ext cx="8498205" cy="5120640"/>
          </a:xfrm>
          <a:prstGeom prst="rect">
            <a:avLst/>
          </a:prstGeom>
          <a:noFill/>
          <a:ln w="9525">
            <a:noFill/>
            <a:miter lim="800000"/>
            <a:headEnd/>
            <a:tailEnd/>
          </a:ln>
          <a:effectLst/>
        </p:spPr>
      </p:pic>
      <p:sp>
        <p:nvSpPr>
          <p:cNvPr id="6" name="Rectangle 5"/>
          <p:cNvSpPr/>
          <p:nvPr/>
        </p:nvSpPr>
        <p:spPr>
          <a:xfrm>
            <a:off x="6781800" y="2133600"/>
            <a:ext cx="1524000" cy="685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Click here to download letter</a:t>
            </a:r>
            <a:endParaRPr lang="en-IN" sz="1400" b="1" dirty="0">
              <a:solidFill>
                <a:schemeClr val="tx1"/>
              </a:solidFill>
            </a:endParaRPr>
          </a:p>
        </p:txBody>
      </p:sp>
      <p:cxnSp>
        <p:nvCxnSpPr>
          <p:cNvPr id="8" name="Straight Arrow Connector 7"/>
          <p:cNvCxnSpPr>
            <a:stCxn id="6" idx="0"/>
          </p:cNvCxnSpPr>
          <p:nvPr/>
        </p:nvCxnSpPr>
        <p:spPr>
          <a:xfrm rot="5400000" flipH="1" flipV="1">
            <a:off x="7315200" y="1752600"/>
            <a:ext cx="6096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endParaRPr lang="en-IN"/>
          </a:p>
        </p:txBody>
      </p:sp>
      <p:sp>
        <p:nvSpPr>
          <p:cNvPr id="6" name="Title 2"/>
          <p:cNvSpPr>
            <a:spLocks noGrp="1"/>
          </p:cNvSpPr>
          <p:nvPr>
            <p:ph type="title"/>
          </p:nvPr>
        </p:nvSpPr>
        <p:spPr>
          <a:xfrm>
            <a:off x="457200" y="274638"/>
            <a:ext cx="8229600" cy="487362"/>
          </a:xfrm>
        </p:spPr>
        <p:txBody>
          <a:bodyPr>
            <a:normAutofit/>
          </a:bodyPr>
          <a:lstStyle/>
          <a:p>
            <a:pPr>
              <a:defRPr/>
            </a:pPr>
            <a:r>
              <a:rPr lang="en-US" sz="2000" dirty="0" smtClean="0"/>
              <a:t>Upload Digitally Signed Covering Letter &amp; XML</a:t>
            </a:r>
            <a:endParaRPr lang="en-IN" sz="2000" dirty="0"/>
          </a:p>
        </p:txBody>
      </p:sp>
      <p:pic>
        <p:nvPicPr>
          <p:cNvPr id="15362" name="Picture 2"/>
          <p:cNvPicPr>
            <a:picLocks noChangeAspect="1" noChangeArrowheads="1"/>
          </p:cNvPicPr>
          <p:nvPr/>
        </p:nvPicPr>
        <p:blipFill>
          <a:blip r:embed="rId2"/>
          <a:srcRect/>
          <a:stretch>
            <a:fillRect/>
          </a:stretch>
        </p:blipFill>
        <p:spPr bwMode="auto">
          <a:xfrm>
            <a:off x="304800" y="642938"/>
            <a:ext cx="8610600" cy="55721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noAutofit/>
          </a:bodyPr>
          <a:lstStyle/>
          <a:p>
            <a:r>
              <a:rPr lang="en-US" sz="2000" dirty="0" smtClean="0"/>
              <a:t>Xml </a:t>
            </a:r>
            <a:r>
              <a:rPr lang="hi-IN" sz="2000" dirty="0" smtClean="0"/>
              <a:t>तथा</a:t>
            </a:r>
            <a:r>
              <a:rPr lang="en-US" sz="2000" dirty="0" smtClean="0"/>
              <a:t> </a:t>
            </a:r>
            <a:r>
              <a:rPr lang="en-US" sz="2000" dirty="0" err="1" smtClean="0"/>
              <a:t>Covring</a:t>
            </a:r>
            <a:r>
              <a:rPr lang="en-US" sz="2000" dirty="0" smtClean="0"/>
              <a:t> letter</a:t>
            </a:r>
            <a:r>
              <a:rPr lang="hi-IN" sz="2000" dirty="0" smtClean="0"/>
              <a:t> अपलोड करने के बाद</a:t>
            </a:r>
            <a:r>
              <a:rPr lang="en-US" sz="2000" dirty="0" smtClean="0"/>
              <a:t> Send to Bank</a:t>
            </a:r>
            <a:r>
              <a:rPr lang="hi-IN" sz="2000" dirty="0" smtClean="0"/>
              <a:t> बटन पर क्लिक करे</a:t>
            </a:r>
            <a:endParaRPr lang="en-IN" sz="2000" dirty="0"/>
          </a:p>
        </p:txBody>
      </p:sp>
      <p:pic>
        <p:nvPicPr>
          <p:cNvPr id="16386" name="Picture 2"/>
          <p:cNvPicPr>
            <a:picLocks noChangeAspect="1" noChangeArrowheads="1"/>
          </p:cNvPicPr>
          <p:nvPr/>
        </p:nvPicPr>
        <p:blipFill>
          <a:blip r:embed="rId2"/>
          <a:srcRect/>
          <a:stretch>
            <a:fillRect/>
          </a:stretch>
        </p:blipFill>
        <p:spPr bwMode="auto">
          <a:xfrm>
            <a:off x="0" y="1066800"/>
            <a:ext cx="9144000" cy="5562600"/>
          </a:xfrm>
          <a:prstGeom prst="rect">
            <a:avLst/>
          </a:prstGeom>
          <a:noFill/>
          <a:ln w="9525">
            <a:noFill/>
            <a:miter lim="800000"/>
            <a:headEnd/>
            <a:tailEnd/>
          </a:ln>
          <a:effectLst/>
        </p:spPr>
      </p:pic>
      <p:sp>
        <p:nvSpPr>
          <p:cNvPr id="5" name="Oval 4"/>
          <p:cNvSpPr/>
          <p:nvPr/>
        </p:nvSpPr>
        <p:spPr>
          <a:xfrm>
            <a:off x="8001000" y="3581400"/>
            <a:ext cx="1143000" cy="5334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dirty="0"/>
          </a:p>
        </p:txBody>
      </p:sp>
      <p:sp>
        <p:nvSpPr>
          <p:cNvPr id="3" name="Title 2"/>
          <p:cNvSpPr>
            <a:spLocks noGrp="1"/>
          </p:cNvSpPr>
          <p:nvPr>
            <p:ph type="title"/>
          </p:nvPr>
        </p:nvSpPr>
        <p:spPr>
          <a:xfrm>
            <a:off x="457200" y="274638"/>
            <a:ext cx="8229600" cy="868362"/>
          </a:xfrm>
        </p:spPr>
        <p:txBody>
          <a:bodyPr>
            <a:normAutofit fontScale="90000"/>
          </a:bodyPr>
          <a:lstStyle/>
          <a:p>
            <a:r>
              <a:rPr lang="hi-IN" sz="2000" dirty="0" smtClean="0"/>
              <a:t>दस्तावेज उपलब्ध न होने की स्थिति में डीडीओ लाॅगिन में वांछित जानकारी मेनू में बैंक हेतु मेनू पर क्लिक कर संबंधित दस्तावेज को अपलोड सेक्शन सें अपलोड करें</a:t>
            </a:r>
            <a:endParaRPr lang="en-IN" sz="2000" dirty="0"/>
          </a:p>
        </p:txBody>
      </p:sp>
      <p:pic>
        <p:nvPicPr>
          <p:cNvPr id="1026" name="Picture 2"/>
          <p:cNvPicPr>
            <a:picLocks noChangeAspect="1" noChangeArrowheads="1"/>
          </p:cNvPicPr>
          <p:nvPr/>
        </p:nvPicPr>
        <p:blipFill>
          <a:blip r:embed="rId2"/>
          <a:srcRect t="12500" r="4539" b="40625"/>
          <a:stretch>
            <a:fillRect/>
          </a:stretch>
        </p:blipFill>
        <p:spPr bwMode="auto">
          <a:xfrm>
            <a:off x="228600" y="1371600"/>
            <a:ext cx="8534400" cy="3124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a:xfrm>
            <a:off x="914400" y="381000"/>
            <a:ext cx="7239000" cy="914400"/>
          </a:xfrm>
        </p:spPr>
        <p:txBody>
          <a:bodyPr>
            <a:normAutofit fontScale="90000"/>
          </a:bodyPr>
          <a:lstStyle/>
          <a:p>
            <a:pPr algn="ctr"/>
            <a:r>
              <a:rPr lang="hi-IN" sz="2200" dirty="0" smtClean="0">
                <a:latin typeface="Kruti Dev 010" pitchFamily="2" charset="0"/>
              </a:rPr>
              <a:t>बैंक को प्रेषित प्रकरण की स्थिति </a:t>
            </a:r>
            <a:r>
              <a:rPr lang="en-US" sz="2200" dirty="0" smtClean="0">
                <a:latin typeface="Kruti Dev 010" pitchFamily="2" charset="0"/>
              </a:rPr>
              <a:t/>
            </a:r>
            <a:br>
              <a:rPr lang="en-US" sz="2200" dirty="0" smtClean="0">
                <a:latin typeface="Kruti Dev 010" pitchFamily="2" charset="0"/>
              </a:rPr>
            </a:br>
            <a:r>
              <a:rPr lang="hi-IN" sz="2200" dirty="0" smtClean="0">
                <a:latin typeface="Kruti Dev 010" pitchFamily="2" charset="0"/>
              </a:rPr>
              <a:t> बैंक को प्रेषित किये गये प्रकरण की स्थिति देखने के लिए बैक को प्रेषित प्रकरण की स्थिति में क्लिक करें </a:t>
            </a:r>
            <a:r>
              <a:rPr lang="en-US" dirty="0" smtClean="0">
                <a:latin typeface="Kruti Dev 010" pitchFamily="2" charset="0"/>
              </a:rPr>
              <a:t/>
            </a:r>
            <a:br>
              <a:rPr lang="en-US" dirty="0" smtClean="0">
                <a:latin typeface="Kruti Dev 010" pitchFamily="2" charset="0"/>
              </a:rPr>
            </a:br>
            <a:endParaRPr lang="en-IN" dirty="0">
              <a:latin typeface="Kruti Dev 010" pitchFamily="2" charset="0"/>
            </a:endParaRPr>
          </a:p>
        </p:txBody>
      </p:sp>
      <p:pic>
        <p:nvPicPr>
          <p:cNvPr id="17410" name="Picture 2"/>
          <p:cNvPicPr>
            <a:picLocks noChangeAspect="1" noChangeArrowheads="1"/>
          </p:cNvPicPr>
          <p:nvPr/>
        </p:nvPicPr>
        <p:blipFill>
          <a:blip r:embed="rId2"/>
          <a:srcRect t="12500" r="4539" b="6250"/>
          <a:stretch>
            <a:fillRect/>
          </a:stretch>
        </p:blipFill>
        <p:spPr bwMode="auto">
          <a:xfrm>
            <a:off x="304800" y="1524000"/>
            <a:ext cx="8382000" cy="4648200"/>
          </a:xfrm>
          <a:prstGeom prst="rect">
            <a:avLst/>
          </a:prstGeom>
          <a:noFill/>
          <a:ln w="9525">
            <a:noFill/>
            <a:miter lim="800000"/>
            <a:headEnd/>
            <a:tailEnd/>
          </a:ln>
          <a:effectLst/>
        </p:spPr>
      </p:pic>
      <p:sp>
        <p:nvSpPr>
          <p:cNvPr id="5" name="Oval 4"/>
          <p:cNvSpPr/>
          <p:nvPr/>
        </p:nvSpPr>
        <p:spPr>
          <a:xfrm>
            <a:off x="0" y="4038600"/>
            <a:ext cx="2500330" cy="42862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pic>
        <p:nvPicPr>
          <p:cNvPr id="18434" name="Picture 2"/>
          <p:cNvPicPr>
            <a:picLocks noChangeAspect="1" noChangeArrowheads="1"/>
          </p:cNvPicPr>
          <p:nvPr/>
        </p:nvPicPr>
        <p:blipFill>
          <a:blip r:embed="rId2"/>
          <a:srcRect/>
          <a:stretch>
            <a:fillRect/>
          </a:stretch>
        </p:blipFill>
        <p:spPr bwMode="auto">
          <a:xfrm>
            <a:off x="457199" y="762000"/>
            <a:ext cx="8305801" cy="5715000"/>
          </a:xfrm>
          <a:prstGeom prst="rect">
            <a:avLst/>
          </a:prstGeom>
          <a:noFill/>
          <a:ln w="9525">
            <a:noFill/>
            <a:miter lim="800000"/>
            <a:headEnd/>
            <a:tailEnd/>
          </a:ln>
          <a:effectLst/>
        </p:spPr>
      </p:pic>
      <p:sp>
        <p:nvSpPr>
          <p:cNvPr id="5" name="Title 2"/>
          <p:cNvSpPr>
            <a:spLocks noGrp="1"/>
          </p:cNvSpPr>
          <p:nvPr>
            <p:ph type="title"/>
          </p:nvPr>
        </p:nvSpPr>
        <p:spPr>
          <a:xfrm>
            <a:off x="914400" y="381000"/>
            <a:ext cx="7772400" cy="457200"/>
          </a:xfrm>
        </p:spPr>
        <p:txBody>
          <a:bodyPr>
            <a:normAutofit fontScale="90000"/>
          </a:bodyPr>
          <a:lstStyle/>
          <a:p>
            <a:r>
              <a:rPr lang="hi-IN" sz="2200" b="0" dirty="0" smtClean="0">
                <a:latin typeface="Kruti Dev 010" pitchFamily="2" charset="0"/>
              </a:rPr>
              <a:t>वर्तमान स्थिति देखें बटन पर क्लिक करें और प्रकरण की स्थिति देखें</a:t>
            </a:r>
            <a:endParaRPr lang="en-IN" b="0" dirty="0">
              <a:latin typeface="Kruti Dev 010" pitchFamily="2"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3074" name="Picture 2"/>
          <p:cNvPicPr>
            <a:picLocks noChangeAspect="1" noChangeArrowheads="1"/>
          </p:cNvPicPr>
          <p:nvPr/>
        </p:nvPicPr>
        <p:blipFill>
          <a:blip r:embed="rId2"/>
          <a:srcRect/>
          <a:stretch>
            <a:fillRect/>
          </a:stretch>
        </p:blipFill>
        <p:spPr bwMode="auto">
          <a:xfrm>
            <a:off x="457199" y="685800"/>
            <a:ext cx="8305801" cy="5867399"/>
          </a:xfrm>
          <a:prstGeom prst="rect">
            <a:avLst/>
          </a:prstGeom>
          <a:noFill/>
          <a:ln w="9525">
            <a:noFill/>
            <a:miter lim="800000"/>
            <a:headEnd/>
            <a:tailEnd/>
          </a:ln>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457200" y="228600"/>
            <a:ext cx="8229600" cy="487362"/>
          </a:xfrm>
          <a:prstGeom prst="rect">
            <a:avLst/>
          </a:prstGeom>
        </p:spPr>
        <p:txBody>
          <a:bodyPr vert="horz" rtlCol="0" anchor="ctr">
            <a:normAutofit fontScale="75000" lnSpcReduction="20000"/>
            <a:scene3d>
              <a:camera prst="orthographicFront"/>
              <a:lightRig rig="soft" dir="t"/>
            </a:scene3d>
            <a:sp3d prstMaterial="softEdge">
              <a:bevelT w="25400" h="25400"/>
            </a:sp3d>
          </a:bodyPr>
          <a:lstStyle/>
          <a:p>
            <a:pPr lvl="0" algn="ctr" eaLnBrk="0" hangingPunct="0">
              <a:defRPr/>
            </a:pPr>
            <a:r>
              <a:rPr lang="hi-IN" sz="4100" b="1" u="sng" dirty="0" smtClean="0">
                <a:solidFill>
                  <a:schemeClr val="tx2"/>
                </a:solidFill>
                <a:effectLst>
                  <a:outerShdw blurRad="31750" dist="25400" dir="5400000" algn="tl" rotWithShape="0">
                    <a:srgbClr val="000000">
                      <a:alpha val="25000"/>
                    </a:srgbClr>
                  </a:outerShdw>
                </a:effectLst>
                <a:latin typeface="Kruti Dev 010" pitchFamily="2" charset="0"/>
                <a:ea typeface="+mj-ea"/>
                <a:cs typeface="+mj-cs"/>
              </a:rPr>
              <a:t>पेंशनर परिचय पत्र</a:t>
            </a:r>
          </a:p>
        </p:txBody>
      </p:sp>
      <p:sp>
        <p:nvSpPr>
          <p:cNvPr id="6" name="Title 2"/>
          <p:cNvSpPr>
            <a:spLocks noGrp="1"/>
          </p:cNvSpPr>
          <p:nvPr>
            <p:ph type="title"/>
          </p:nvPr>
        </p:nvSpPr>
        <p:spPr>
          <a:xfrm>
            <a:off x="304800" y="685800"/>
            <a:ext cx="8839200" cy="533400"/>
          </a:xfrm>
        </p:spPr>
        <p:txBody>
          <a:bodyPr>
            <a:normAutofit fontScale="90000"/>
          </a:bodyPr>
          <a:lstStyle/>
          <a:p>
            <a:pPr algn="ctr"/>
            <a:r>
              <a:rPr lang="hi-IN" sz="2200" dirty="0" smtClean="0">
                <a:latin typeface="Kruti Dev 010" pitchFamily="2" charset="0"/>
              </a:rPr>
              <a:t>परिचय पत्र डाउन लोड करने के लिए परिचय पत्र डाउनलोड करे मेनू में क्लिक करें</a:t>
            </a:r>
            <a:endParaRPr lang="en-IN" dirty="0">
              <a:latin typeface="Kruti Dev 010" pitchFamily="2" charset="0"/>
            </a:endParaRPr>
          </a:p>
        </p:txBody>
      </p:sp>
      <p:pic>
        <p:nvPicPr>
          <p:cNvPr id="1026" name="Picture 2"/>
          <p:cNvPicPr>
            <a:picLocks noChangeAspect="1" noChangeArrowheads="1"/>
          </p:cNvPicPr>
          <p:nvPr/>
        </p:nvPicPr>
        <p:blipFill>
          <a:blip r:embed="rId2"/>
          <a:srcRect/>
          <a:stretch>
            <a:fillRect/>
          </a:stretch>
        </p:blipFill>
        <p:spPr bwMode="auto">
          <a:xfrm>
            <a:off x="228600" y="1028700"/>
            <a:ext cx="8534401" cy="4762500"/>
          </a:xfrm>
          <a:prstGeom prst="rect">
            <a:avLst/>
          </a:prstGeom>
          <a:noFill/>
          <a:ln w="9525">
            <a:noFill/>
            <a:miter lim="800000"/>
            <a:headEnd/>
            <a:tailEnd/>
          </a:ln>
          <a:effectLst/>
        </p:spPr>
      </p:pic>
      <p:sp>
        <p:nvSpPr>
          <p:cNvPr id="8" name="Oval 7"/>
          <p:cNvSpPr/>
          <p:nvPr/>
        </p:nvSpPr>
        <p:spPr>
          <a:xfrm>
            <a:off x="3962400" y="4876800"/>
            <a:ext cx="2500330" cy="42862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itle 2"/>
          <p:cNvSpPr txBox="1">
            <a:spLocks/>
          </p:cNvSpPr>
          <p:nvPr/>
        </p:nvSpPr>
        <p:spPr>
          <a:xfrm>
            <a:off x="838200" y="5867400"/>
            <a:ext cx="7239000" cy="533400"/>
          </a:xfrm>
          <a:prstGeom prst="rect">
            <a:avLst/>
          </a:prstGeom>
        </p:spPr>
        <p:txBody>
          <a:bodyPr vert="horz" rtlCol="0" anchor="ctr">
            <a:normAutofit fontScale="97500"/>
            <a:scene3d>
              <a:camera prst="orthographicFront"/>
              <a:lightRig rig="soft" dir="t"/>
            </a:scene3d>
            <a:sp3d prstMaterial="softEdge">
              <a:bevelT w="25400" h="25400"/>
            </a:sp3d>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2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Times New Roman" pitchFamily="18" charset="0"/>
                <a:ea typeface="+mj-ea"/>
                <a:cs typeface="Times New Roman" pitchFamily="18" charset="0"/>
              </a:rPr>
              <a:t>View &amp;</a:t>
            </a:r>
            <a:r>
              <a:rPr kumimoji="0" lang="en-US" sz="2200" b="1" i="0" u="none" strike="noStrike" kern="1200" cap="none" spc="0" normalizeH="0" noProof="0" dirty="0" smtClean="0">
                <a:ln>
                  <a:noFill/>
                </a:ln>
                <a:solidFill>
                  <a:schemeClr val="tx2"/>
                </a:solidFill>
                <a:effectLst>
                  <a:outerShdw blurRad="31750" dist="25400" dir="5400000" algn="tl" rotWithShape="0">
                    <a:srgbClr val="000000">
                      <a:alpha val="25000"/>
                    </a:srgbClr>
                  </a:outerShdw>
                </a:effectLst>
                <a:uLnTx/>
                <a:uFillTx/>
                <a:latin typeface="Times New Roman" pitchFamily="18" charset="0"/>
                <a:ea typeface="+mj-ea"/>
                <a:cs typeface="Times New Roman" pitchFamily="18" charset="0"/>
              </a:rPr>
              <a:t> Download</a:t>
            </a:r>
            <a:r>
              <a:rPr kumimoji="0" lang="en-US" sz="2200" b="1" i="0" u="none" strike="noStrike" kern="1200" cap="none" spc="0" normalizeH="0" noProof="0" dirty="0"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 </a:t>
            </a:r>
            <a:r>
              <a:rPr kumimoji="0" lang="en-US" sz="2200" b="1" i="0" u="none" strike="noStrike" kern="1200" cap="none" spc="0" normalizeH="0" noProof="0" dirty="0" err="1"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cVu</a:t>
            </a:r>
            <a:r>
              <a:rPr kumimoji="0" lang="en-US" sz="2200" b="1" i="0" u="none" strike="noStrike" kern="1200" cap="none" spc="0" normalizeH="0" noProof="0" dirty="0"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 </a:t>
            </a:r>
            <a:r>
              <a:rPr kumimoji="0" lang="en-US" sz="2200" b="1" i="0" u="none" strike="noStrike" kern="1200" cap="none" spc="0" normalizeH="0" noProof="0" dirty="0" err="1"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ij</a:t>
            </a:r>
            <a:r>
              <a:rPr kumimoji="0" lang="en-US" sz="2200" b="1" i="0" u="none" strike="noStrike" kern="1200" cap="none" spc="0" normalizeH="0" noProof="0" dirty="0"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 </a:t>
            </a:r>
            <a:r>
              <a:rPr kumimoji="0" lang="en-US" sz="2200" b="1" i="0" u="none" strike="noStrike" kern="1200" cap="none" spc="0" normalizeH="0" noProof="0" dirty="0" err="1"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fDyd</a:t>
            </a:r>
            <a:r>
              <a:rPr kumimoji="0" lang="en-US" sz="2200" b="1" i="0" u="none" strike="noStrike" kern="1200" cap="none" spc="0" normalizeH="0" noProof="0" dirty="0"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 </a:t>
            </a:r>
            <a:r>
              <a:rPr kumimoji="0" lang="en-US" sz="2200" b="1" i="0" u="none" strike="noStrike" kern="1200" cap="none" spc="0" normalizeH="0" noProof="0" dirty="0" err="1" smtClean="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rPr>
              <a:t>djs</a:t>
            </a:r>
            <a:endParaRPr kumimoji="0" lang="en-IN"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Kruti Dev 010" pitchFamily="2" charset="0"/>
              <a:ea typeface="+mj-ea"/>
              <a:cs typeface="+mj-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8194" name="Picture 2"/>
          <p:cNvPicPr>
            <a:picLocks noChangeAspect="1" noChangeArrowheads="1"/>
          </p:cNvPicPr>
          <p:nvPr/>
        </p:nvPicPr>
        <p:blipFill>
          <a:blip r:embed="rId2"/>
          <a:srcRect/>
          <a:stretch>
            <a:fillRect/>
          </a:stretch>
        </p:blipFill>
        <p:spPr bwMode="auto">
          <a:xfrm>
            <a:off x="0" y="228600"/>
            <a:ext cx="8915400" cy="6629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a:xfrm>
            <a:off x="457200" y="274638"/>
            <a:ext cx="8229600" cy="563562"/>
          </a:xfrm>
        </p:spPr>
        <p:txBody>
          <a:bodyPr>
            <a:normAutofit fontScale="90000"/>
          </a:bodyPr>
          <a:lstStyle/>
          <a:p>
            <a:pPr algn="just"/>
            <a:r>
              <a:rPr lang="en-US" sz="2000" dirty="0" smtClean="0"/>
              <a:t>Download </a:t>
            </a:r>
            <a:r>
              <a:rPr lang="en-US" sz="2000" dirty="0" err="1" smtClean="0"/>
              <a:t>Pdf</a:t>
            </a:r>
            <a:r>
              <a:rPr lang="en-US" sz="2000" dirty="0" smtClean="0"/>
              <a:t> </a:t>
            </a:r>
            <a:r>
              <a:rPr lang="hi-IN" sz="2000" dirty="0" smtClean="0">
                <a:latin typeface="Kruti Dev 010" pitchFamily="2" charset="0"/>
              </a:rPr>
              <a:t>बटन पर क्लिक करें, जिसके पश्चात् परिचय पत्र का पीडीएफ डाउनलोड हो जावेगा।</a:t>
            </a:r>
            <a:endParaRPr lang="en-IN" sz="2000" dirty="0">
              <a:latin typeface="Kruti Dev 010" pitchFamily="2" charset="0"/>
            </a:endParaRPr>
          </a:p>
        </p:txBody>
      </p:sp>
      <p:pic>
        <p:nvPicPr>
          <p:cNvPr id="2050" name="Picture 2"/>
          <p:cNvPicPr>
            <a:picLocks noChangeAspect="1" noChangeArrowheads="1"/>
          </p:cNvPicPr>
          <p:nvPr/>
        </p:nvPicPr>
        <p:blipFill>
          <a:blip r:embed="rId2"/>
          <a:srcRect/>
          <a:stretch>
            <a:fillRect/>
          </a:stretch>
        </p:blipFill>
        <p:spPr bwMode="auto">
          <a:xfrm>
            <a:off x="609600" y="1371600"/>
            <a:ext cx="7772400" cy="5143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normAutofit/>
          </a:bodyPr>
          <a:lstStyle/>
          <a:p>
            <a:r>
              <a:rPr lang="hi-IN" sz="2000" dirty="0" smtClean="0">
                <a:latin typeface="Kruti Dev 010" pitchFamily="2" charset="0"/>
              </a:rPr>
              <a:t>डिजीटल हस्ताक्षर करने के पश्चात् परिचय पत्र अपलोड करने के लिए अपलोड बटन पर क्लिक करे और फाइल अपलोड करे।</a:t>
            </a:r>
            <a:endParaRPr lang="en-IN" sz="2000" dirty="0">
              <a:latin typeface="Kruti Dev 010" pitchFamily="2" charset="0"/>
            </a:endParaRPr>
          </a:p>
        </p:txBody>
      </p:sp>
      <p:pic>
        <p:nvPicPr>
          <p:cNvPr id="4" name="Picture 2"/>
          <p:cNvPicPr>
            <a:picLocks noChangeAspect="1" noChangeArrowheads="1"/>
          </p:cNvPicPr>
          <p:nvPr/>
        </p:nvPicPr>
        <p:blipFill>
          <a:blip r:embed="rId2"/>
          <a:srcRect/>
          <a:stretch>
            <a:fillRect/>
          </a:stretch>
        </p:blipFill>
        <p:spPr bwMode="auto">
          <a:xfrm>
            <a:off x="228600" y="1371600"/>
            <a:ext cx="8534401" cy="4762500"/>
          </a:xfrm>
          <a:prstGeom prst="rect">
            <a:avLst/>
          </a:prstGeom>
          <a:noFill/>
          <a:ln w="9525">
            <a:noFill/>
            <a:miter lim="800000"/>
            <a:headEnd/>
            <a:tailEnd/>
          </a:ln>
          <a:effectLst/>
        </p:spPr>
      </p:pic>
      <p:sp>
        <p:nvSpPr>
          <p:cNvPr id="5" name="Oval 4"/>
          <p:cNvSpPr/>
          <p:nvPr/>
        </p:nvSpPr>
        <p:spPr>
          <a:xfrm>
            <a:off x="5867400" y="4648200"/>
            <a:ext cx="1828800" cy="42862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4099" name="Picture 3"/>
          <p:cNvPicPr>
            <a:picLocks noChangeAspect="1" noChangeArrowheads="1"/>
          </p:cNvPicPr>
          <p:nvPr/>
        </p:nvPicPr>
        <p:blipFill>
          <a:blip r:embed="rId2"/>
          <a:srcRect/>
          <a:stretch>
            <a:fillRect/>
          </a:stretch>
        </p:blipFill>
        <p:spPr bwMode="auto">
          <a:xfrm>
            <a:off x="457200" y="304800"/>
            <a:ext cx="8305799" cy="6248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5122" name="Picture 2"/>
          <p:cNvPicPr>
            <a:picLocks noChangeAspect="1" noChangeArrowheads="1"/>
          </p:cNvPicPr>
          <p:nvPr/>
        </p:nvPicPr>
        <p:blipFill>
          <a:blip r:embed="rId2"/>
          <a:srcRect/>
          <a:stretch>
            <a:fillRect/>
          </a:stretch>
        </p:blipFill>
        <p:spPr bwMode="auto">
          <a:xfrm>
            <a:off x="381000" y="228601"/>
            <a:ext cx="8305799" cy="5538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487362"/>
          </a:xfrm>
        </p:spPr>
        <p:txBody>
          <a:bodyPr>
            <a:normAutofit fontScale="90000"/>
          </a:bodyPr>
          <a:lstStyle/>
          <a:p>
            <a:r>
              <a:rPr lang="en-US" dirty="0" smtClean="0"/>
              <a:t>Reports</a:t>
            </a:r>
            <a:endParaRPr lang="en-IN" dirty="0"/>
          </a:p>
        </p:txBody>
      </p:sp>
      <p:pic>
        <p:nvPicPr>
          <p:cNvPr id="10243" name="Picture 3"/>
          <p:cNvPicPr>
            <a:picLocks noChangeAspect="1" noChangeArrowheads="1"/>
          </p:cNvPicPr>
          <p:nvPr/>
        </p:nvPicPr>
        <p:blipFill>
          <a:blip r:embed="rId2"/>
          <a:srcRect l="10176" t="31250" r="72255" b="27083"/>
          <a:stretch>
            <a:fillRect/>
          </a:stretch>
        </p:blipFill>
        <p:spPr bwMode="auto">
          <a:xfrm>
            <a:off x="533400" y="1066800"/>
            <a:ext cx="5562600" cy="5257800"/>
          </a:xfrm>
          <a:prstGeom prst="rect">
            <a:avLst/>
          </a:prstGeom>
          <a:noFill/>
          <a:ln w="9525">
            <a:noFill/>
            <a:miter lim="800000"/>
            <a:headEnd/>
            <a:tailEnd/>
          </a:ln>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11266" name="Picture 2"/>
          <p:cNvPicPr>
            <a:picLocks noChangeAspect="1" noChangeArrowheads="1"/>
          </p:cNvPicPr>
          <p:nvPr/>
        </p:nvPicPr>
        <p:blipFill>
          <a:blip r:embed="rId2"/>
          <a:srcRect/>
          <a:stretch>
            <a:fillRect/>
          </a:stretch>
        </p:blipFill>
        <p:spPr bwMode="auto">
          <a:xfrm>
            <a:off x="1" y="1552574"/>
            <a:ext cx="9144000" cy="5076825"/>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12290" name="Picture 2"/>
          <p:cNvPicPr>
            <a:picLocks noChangeAspect="1" noChangeArrowheads="1"/>
          </p:cNvPicPr>
          <p:nvPr/>
        </p:nvPicPr>
        <p:blipFill>
          <a:blip r:embed="rId2"/>
          <a:srcRect/>
          <a:stretch>
            <a:fillRect/>
          </a:stretch>
        </p:blipFill>
        <p:spPr bwMode="auto">
          <a:xfrm>
            <a:off x="457200" y="752474"/>
            <a:ext cx="8458200" cy="5876925"/>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13314" name="Picture 2"/>
          <p:cNvPicPr>
            <a:picLocks noChangeAspect="1" noChangeArrowheads="1"/>
          </p:cNvPicPr>
          <p:nvPr/>
        </p:nvPicPr>
        <p:blipFill>
          <a:blip r:embed="rId2"/>
          <a:srcRect/>
          <a:stretch>
            <a:fillRect/>
          </a:stretch>
        </p:blipFill>
        <p:spPr bwMode="auto">
          <a:xfrm>
            <a:off x="1" y="252413"/>
            <a:ext cx="8991600" cy="6353175"/>
          </a:xfrm>
          <a:prstGeom prst="rect">
            <a:avLst/>
          </a:prstGeom>
          <a:noFill/>
          <a:ln w="9525">
            <a:noFill/>
            <a:miter lim="800000"/>
            <a:headEnd/>
            <a:tailEnd/>
          </a:ln>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a:xfrm>
            <a:off x="457200" y="274638"/>
            <a:ext cx="8229600" cy="868362"/>
          </a:xfrm>
        </p:spPr>
        <p:txBody>
          <a:bodyPr/>
          <a:lstStyle/>
          <a:p>
            <a:pPr algn="ctr"/>
            <a:r>
              <a:rPr lang="en-US" dirty="0" smtClean="0"/>
              <a:t>MIS Report</a:t>
            </a:r>
            <a:endParaRPr lang="en-IN" dirty="0"/>
          </a:p>
        </p:txBody>
      </p:sp>
      <p:pic>
        <p:nvPicPr>
          <p:cNvPr id="14338" name="Picture 2"/>
          <p:cNvPicPr>
            <a:picLocks noChangeAspect="1" noChangeArrowheads="1"/>
          </p:cNvPicPr>
          <p:nvPr/>
        </p:nvPicPr>
        <p:blipFill>
          <a:blip r:embed="rId2"/>
          <a:srcRect/>
          <a:stretch>
            <a:fillRect/>
          </a:stretch>
        </p:blipFill>
        <p:spPr bwMode="auto">
          <a:xfrm>
            <a:off x="1" y="1338263"/>
            <a:ext cx="8763000" cy="5214937"/>
          </a:xfrm>
          <a:prstGeom prst="rect">
            <a:avLst/>
          </a:prstGeom>
          <a:noFill/>
          <a:ln w="9525">
            <a:noFill/>
            <a:miter lim="800000"/>
            <a:headEnd/>
            <a:tailEnd/>
          </a:ln>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a:xfrm>
            <a:off x="457200" y="274638"/>
            <a:ext cx="8229600" cy="563562"/>
          </a:xfrm>
        </p:spPr>
        <p:txBody>
          <a:bodyPr>
            <a:normAutofit fontScale="90000"/>
          </a:bodyPr>
          <a:lstStyle/>
          <a:p>
            <a:pPr algn="ctr"/>
            <a:r>
              <a:rPr lang="en-US" b="0" u="sng" dirty="0" smtClean="0"/>
              <a:t>JD MIS Report</a:t>
            </a:r>
            <a:endParaRPr lang="en-IN" b="0" u="sng" dirty="0"/>
          </a:p>
        </p:txBody>
      </p:sp>
      <p:pic>
        <p:nvPicPr>
          <p:cNvPr id="15362" name="Picture 2"/>
          <p:cNvPicPr>
            <a:picLocks noChangeAspect="1" noChangeArrowheads="1"/>
          </p:cNvPicPr>
          <p:nvPr/>
        </p:nvPicPr>
        <p:blipFill>
          <a:blip r:embed="rId2"/>
          <a:srcRect/>
          <a:stretch>
            <a:fillRect/>
          </a:stretch>
        </p:blipFill>
        <p:spPr bwMode="auto">
          <a:xfrm>
            <a:off x="0" y="842963"/>
            <a:ext cx="8915400" cy="6015037"/>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9218" name="Picture 2"/>
          <p:cNvPicPr>
            <a:picLocks noChangeAspect="1" noChangeArrowheads="1"/>
          </p:cNvPicPr>
          <p:nvPr/>
        </p:nvPicPr>
        <p:blipFill>
          <a:blip r:embed="rId2"/>
          <a:srcRect/>
          <a:stretch>
            <a:fillRect/>
          </a:stretch>
        </p:blipFill>
        <p:spPr bwMode="auto">
          <a:xfrm>
            <a:off x="0" y="228600"/>
            <a:ext cx="9144000" cy="66293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defRPr/>
            </a:pPr>
            <a:endParaRPr lang="en-US" smtClean="0"/>
          </a:p>
        </p:txBody>
      </p:sp>
      <p:sp>
        <p:nvSpPr>
          <p:cNvPr id="123907" name="Content Placeholder 2"/>
          <p:cNvSpPr>
            <a:spLocks noGrp="1"/>
          </p:cNvSpPr>
          <p:nvPr>
            <p:ph idx="1"/>
          </p:nvPr>
        </p:nvSpPr>
        <p:spPr/>
        <p:txBody>
          <a:bodyPr/>
          <a:lstStyle/>
          <a:p>
            <a:pPr algn="r" eaLnBrk="1" hangingPunct="1">
              <a:buNone/>
            </a:pPr>
            <a:r>
              <a:rPr lang="en-US" sz="3600" u="sng" dirty="0" smtClean="0"/>
              <a:t>Thank You</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IN"/>
          </a:p>
        </p:txBody>
      </p:sp>
      <p:sp>
        <p:nvSpPr>
          <p:cNvPr id="3" name="Title 2"/>
          <p:cNvSpPr>
            <a:spLocks noGrp="1"/>
          </p:cNvSpPr>
          <p:nvPr>
            <p:ph type="title"/>
          </p:nvPr>
        </p:nvSpPr>
        <p:spPr/>
        <p:txBody>
          <a:bodyPr/>
          <a:lstStyle/>
          <a:p>
            <a:endParaRPr lang="en-IN"/>
          </a:p>
        </p:txBody>
      </p:sp>
      <p:pic>
        <p:nvPicPr>
          <p:cNvPr id="1024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04800" y="1371600"/>
            <a:ext cx="8458200" cy="4471988"/>
          </a:xfrm>
          <a:prstGeom prst="rect">
            <a:avLst/>
          </a:prstGeom>
          <a:noFill/>
          <a:ln w="9525">
            <a:noFill/>
            <a:miter lim="800000"/>
            <a:headEnd/>
            <a:tailEnd/>
          </a:ln>
          <a:effectLst/>
        </p:spPr>
      </p:pic>
      <p:sp>
        <p:nvSpPr>
          <p:cNvPr id="3" name="Title 2"/>
          <p:cNvSpPr>
            <a:spLocks noGrp="1"/>
          </p:cNvSpPr>
          <p:nvPr>
            <p:ph type="title"/>
          </p:nvPr>
        </p:nvSpPr>
        <p:spPr>
          <a:xfrm>
            <a:off x="457200" y="274638"/>
            <a:ext cx="8229600" cy="487362"/>
          </a:xfrm>
        </p:spPr>
        <p:txBody>
          <a:bodyPr>
            <a:normAutofit fontScale="90000"/>
          </a:bodyPr>
          <a:lstStyle/>
          <a:p>
            <a:pPr algn="ctr"/>
            <a:r>
              <a:rPr lang="hi-IN" u="sng" dirty="0" smtClean="0">
                <a:latin typeface="Kruti Dev 010" pitchFamily="2" charset="0"/>
              </a:rPr>
              <a:t>पेंशन लिपिक शाखा </a:t>
            </a:r>
            <a:r>
              <a:rPr lang="en-US" dirty="0" smtClean="0">
                <a:latin typeface="Kruti Dev 010" pitchFamily="2" charset="0"/>
              </a:rPr>
              <a:t>	</a:t>
            </a:r>
          </a:p>
        </p:txBody>
      </p:sp>
      <p:sp>
        <p:nvSpPr>
          <p:cNvPr id="87043" name="Content Placeholder 5"/>
          <p:cNvSpPr>
            <a:spLocks noGrp="1"/>
          </p:cNvSpPr>
          <p:nvPr>
            <p:ph idx="1"/>
          </p:nvPr>
        </p:nvSpPr>
        <p:spPr/>
        <p:txBody>
          <a:bodyPr/>
          <a:lstStyle/>
          <a:p>
            <a:endParaRPr lang="en-US" dirty="0" smtClean="0"/>
          </a:p>
        </p:txBody>
      </p:sp>
      <p:sp>
        <p:nvSpPr>
          <p:cNvPr id="5" name="Oval 4"/>
          <p:cNvSpPr/>
          <p:nvPr/>
        </p:nvSpPr>
        <p:spPr>
          <a:xfrm>
            <a:off x="5181600" y="3124200"/>
            <a:ext cx="2438400" cy="28194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b="1" dirty="0">
              <a:solidFill>
                <a:schemeClr val="tx1"/>
              </a:solidFill>
              <a:latin typeface="Times New Roman" pitchFamily="18" charset="0"/>
              <a:cs typeface="Times New Roman" pitchFamily="18" charset="0"/>
            </a:endParaRPr>
          </a:p>
        </p:txBody>
      </p:sp>
      <p:sp>
        <p:nvSpPr>
          <p:cNvPr id="6" name="TextBox 5"/>
          <p:cNvSpPr txBox="1"/>
          <p:nvPr/>
        </p:nvSpPr>
        <p:spPr>
          <a:xfrm>
            <a:off x="381000" y="762000"/>
            <a:ext cx="8534400" cy="707886"/>
          </a:xfrm>
          <a:prstGeom prst="rect">
            <a:avLst/>
          </a:prstGeom>
          <a:noFill/>
        </p:spPr>
        <p:txBody>
          <a:bodyPr wrap="square" rtlCol="0">
            <a:spAutoFit/>
          </a:bodyPr>
          <a:lstStyle/>
          <a:p>
            <a:pPr algn="just"/>
            <a:r>
              <a:rPr lang="hi-IN" sz="2000" dirty="0" smtClean="0">
                <a:latin typeface="Kruti Dev 010" pitchFamily="2" charset="0"/>
              </a:rPr>
              <a:t>पेंशनर लिपिक से लाॅगिन करने हेतु प्रकार चुने में कोषालय अधिकारी चुने। नाम में कोड पासवर्ड, एवं </a:t>
            </a:r>
            <a:r>
              <a:rPr lang="en-US" sz="2000" dirty="0" err="1" smtClean="0">
                <a:latin typeface="Times New Roman" pitchFamily="18" charset="0"/>
                <a:cs typeface="Times New Roman" pitchFamily="18" charset="0"/>
              </a:rPr>
              <a:t>captcha</a:t>
            </a:r>
            <a:r>
              <a:rPr lang="en-US" sz="2000" dirty="0" smtClean="0">
                <a:latin typeface="Times New Roman" pitchFamily="18" charset="0"/>
                <a:cs typeface="Times New Roman" pitchFamily="18" charset="0"/>
              </a:rPr>
              <a:t> </a:t>
            </a:r>
            <a:r>
              <a:rPr lang="hi-IN" sz="2000" dirty="0" smtClean="0">
                <a:latin typeface="Kruti Dev 010" pitchFamily="2" charset="0"/>
              </a:rPr>
              <a:t>लिखकर लाॅगिन करें।</a:t>
            </a:r>
            <a:endParaRPr lang="en-IN" sz="2000" dirty="0">
              <a:latin typeface="Kruti Dev 010" pitchFamily="2"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5874</TotalTime>
  <Words>913</Words>
  <Application>Microsoft Office PowerPoint</Application>
  <PresentationFormat>On-screen Show (4:3)</PresentationFormat>
  <Paragraphs>85</Paragraphs>
  <Slides>70</Slides>
  <Notes>0</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Concourse</vt:lpstr>
      <vt:lpstr>Pension Related Integrated System of Management  Treasury Module</vt:lpstr>
      <vt:lpstr>Slide 2</vt:lpstr>
      <vt:lpstr>Slide 3</vt:lpstr>
      <vt:lpstr>Slide 4</vt:lpstr>
      <vt:lpstr>Slide 5</vt:lpstr>
      <vt:lpstr>Slide 6</vt:lpstr>
      <vt:lpstr>Slide 7</vt:lpstr>
      <vt:lpstr>Slide 8</vt:lpstr>
      <vt:lpstr>पेंशन लिपिक शाखा  </vt:lpstr>
      <vt:lpstr>प्रथम समय लाॅगिन करने की स्थिति में अपना मोबाइल नंबर एवं ईमेल आईडी दर्ज करें </vt:lpstr>
      <vt:lpstr>Change Password</vt:lpstr>
      <vt:lpstr>पासवर्ड बदले</vt:lpstr>
      <vt:lpstr>डीडीओ की सूची से डीडीओ कोड चुने</vt:lpstr>
      <vt:lpstr>Slide 14</vt:lpstr>
      <vt:lpstr>संयुक्त संचालक से प्राप्त प्रकरणों की सूची, सहा0 कोषाधिकारी को प्रेषित सही प्रकरणो तथा आपत्ति किये गये प्रकरणों की सूची देखने हेतु पेशन लिपिक Menu में संबंधित सूची को चुनें</vt:lpstr>
      <vt:lpstr>संयुक्त संचालक से प्रकरण कोषालय में प्रेषित करने पर डीडीओ(डीडीओ लाॅगिन पर) द्वारा निम्नानुसार वांछित जानकारीयाॅं (प्रत्याशित पेंशन/उपादान अंतिम वेतन प्रमाण पत्र, जीवन प्रमाण पत्र, आवास संबंधी कोई बकाया न होना, आवास रिक्तता प्रमाण पत्र) कोषालय को उपलब्ध करायी जाएंगी।</vt:lpstr>
      <vt:lpstr>Slide 17</vt:lpstr>
      <vt:lpstr>    संयुक्त संचालक से प्राप्त प्रकरण की सूची    संयुक्त संचालक से प्राप्त प्रकरणो का निरीक्षण एवं कार्यवाही करने हेतु संयुक्त संचालक से प्राप्त प्रकरण की सूची पर क्लिक करें, जिसके पश्चात् निम्नानुसार सूची दिखाई देगी - प्रकरण से संबंधित दस्तावेजो का निरीक्षण करने एवं कार्यवाही करने हेतु परीक्षण करें पर क्लिक करे   </vt:lpstr>
      <vt:lpstr>साधारण प्रकरण होने की स्थिति में दिए गये सूची में दस्तावेजो पर क्लिक कर उनका परीक्षण करे। नोट - निरीक्षण करने पर यह पाया गया है कि वांछित दस्तावेज उपलब्ध न होने की स्थिति में निर्धारित समय सीमा के पूर्व ही आपत्ति कर प्रकरण डीडीओ को प्रेषित किया जा रहा है । अतः समय सीमा पश्चात् ही डीडीओ को आपत्ति प्रेषित करना सुनिश्चित करे।  </vt:lpstr>
      <vt:lpstr>Slide 20</vt:lpstr>
      <vt:lpstr>किसी भी दस्तावेज पर आपत्ति करने हेतु दस्तावेज के सामने चेक बाॅक्स को अनचेक कर निम्नानुसार आपत्ति दर्ज करे</vt:lpstr>
      <vt:lpstr> प्रकरण सहा. कोषाधिकारी को प्रेषित करने हेतु Save &amp; Send to ATO  button पर क्लिक करें।</vt:lpstr>
      <vt:lpstr>Slide 23</vt:lpstr>
      <vt:lpstr>Slide 24</vt:lpstr>
      <vt:lpstr>दिए गये सूची में दस्तावेजो पर क्लिक कर उनका परीक्षण करे। तथा प्रकरण को सहा. कोषाधिकारी को प्रेषित करे</vt:lpstr>
      <vt:lpstr>संयुक्त संचालक/डीडीओ से प्राप्त सुधार प्रकरण</vt:lpstr>
      <vt:lpstr>Slide 27</vt:lpstr>
      <vt:lpstr> सहा. कोषाधिकारी से लाॅगिन करने हेतु प्रकार चुने में कोषालय अधिकारी चुने। नाम में कोड ,पासवर्ड, captchaa लिखकर लाॅगिन करें</vt:lpstr>
      <vt:lpstr>पेंशन लिपिक से प्राप्त सही प्रकरणो तथा आपत्ति किये गये प्रकरणों की सूची देखने हेतु सहा. कोषाधिकारी Menu में संबंधित सूची को चुनें</vt:lpstr>
      <vt:lpstr>पेंशन लिपिक से प्राप्त सही प्रकरणो की सूची देखने हेतु सहा. कोषाधिकारी Menu में पेंशन लिपिक से प्राप्त सही प्रकरणो की सूची को चुनें एवं परीक्षण कर कार्यवाही करें तथा दस्तावेजो का परीक्षण करने के पश्चात् प्रकरण को कोषाधिकारी शाखा में प्रेषित करे।</vt:lpstr>
      <vt:lpstr> कोषाधिकारी से login करने हेतु प्रकार चुने में कोषालय अधिकारी चुने। नाम में कोड लिखकर, पासवर्ड, एवं captcha लिखकर लाॅगिन करें</vt:lpstr>
      <vt:lpstr>सहा. कोषाधिकारी से प्राप्त सही प्रकरणो तथा आपत्ति किये गये प्रकरणों की सूची देखने हेतु कोषाधिकारी Menu में संबंधित सूची को चुनें</vt:lpstr>
      <vt:lpstr>Slide 33</vt:lpstr>
      <vt:lpstr>Slide 34</vt:lpstr>
      <vt:lpstr>Slide 35</vt:lpstr>
      <vt:lpstr>  किसी भी दस्तावेज पर आपत्ति करने हेतु दस्तावेज के सामने स्थित चेक बाॅक्स को uncheck करें तथा निम्नानुसार रिमार्क लिखकर डीडीओ/संयुक्त संचालक को प्रेषित करें कृपया दर्शाये अनुसार ही रिमार्क लिखकर Send to JD/DDO/EBILL पर क्लिक करे आपत्ति होने की स्थिति में प्रकरण स्वतः ही संबंधित डीडीओ/संयुक्त संचालक को प्रेषित हो जायेगा तथा आपत्ति न होने की स्थित में प्रकरण स्वतः ही बिल सेक्शन में प्रेषित हो जायेगा  </vt:lpstr>
      <vt:lpstr>संयुक्त संचालक से आपत्ति किये जाने हेतु स्थान-  </vt:lpstr>
      <vt:lpstr>बिल सेक्शन में प्रेषित प्रकरणों की सूची एवं उनकी वर्तमान स्थिति देखने हेतु ई-बिल मंे प्रेषित प्रकरण पर क्लिक करें</vt:lpstr>
      <vt:lpstr>Slide 39</vt:lpstr>
      <vt:lpstr>जिस कर्मचारी का Bill बनाना है उसे Select करे एवं दिये गये पेंशन प्रकार  के अनुसार Bill बनाये </vt:lpstr>
      <vt:lpstr>Slide 41</vt:lpstr>
      <vt:lpstr>Slide 42</vt:lpstr>
      <vt:lpstr> Payment Type Select करने पर यह Page खुलेगा  </vt:lpstr>
      <vt:lpstr>  </vt:lpstr>
      <vt:lpstr>Page Save करने पर यह Message Box ख़ुलेगा जिसमे Ok क्लिक करने पर Bill Save हो जायेगा | </vt:lpstr>
      <vt:lpstr>Slide 46</vt:lpstr>
      <vt:lpstr>Slide 47</vt:lpstr>
      <vt:lpstr>कोषालय द्वारा प्रथम भुगतान पश्चात् पेंशन प्रकरण बैंक को प्रेषित किये जाने हेतु कोषाधिकारी मेनू में बैंक को प्रेषित किये जाने वाले प्रकरण पर क्लिक करें</vt:lpstr>
      <vt:lpstr>Digital Signature हेतु  XML एवं Covering Letter download करने हेतु Download XML एवं Download Covering Letter पर क्लिक करें</vt:lpstr>
      <vt:lpstr>Download XML</vt:lpstr>
      <vt:lpstr>Download Covering Letter</vt:lpstr>
      <vt:lpstr>Slide 52</vt:lpstr>
      <vt:lpstr>Upload Digitally Signed Covering Letter &amp; XML</vt:lpstr>
      <vt:lpstr>Xml तथा Covring letter अपलोड करने के बाद Send to Bank बटन पर क्लिक करे</vt:lpstr>
      <vt:lpstr>दस्तावेज उपलब्ध न होने की स्थिति में डीडीओ लाॅगिन में वांछित जानकारी मेनू में बैंक हेतु मेनू पर क्लिक कर संबंधित दस्तावेज को अपलोड सेक्शन सें अपलोड करें</vt:lpstr>
      <vt:lpstr>बैंक को प्रेषित प्रकरण की स्थिति   बैंक को प्रेषित किये गये प्रकरण की स्थिति देखने के लिए बैक को प्रेषित प्रकरण की स्थिति में क्लिक करें  </vt:lpstr>
      <vt:lpstr>वर्तमान स्थिति देखें बटन पर क्लिक करें और प्रकरण की स्थिति देखें</vt:lpstr>
      <vt:lpstr>Slide 58</vt:lpstr>
      <vt:lpstr>परिचय पत्र डाउन लोड करने के लिए परिचय पत्र डाउनलोड करे मेनू में क्लिक करें</vt:lpstr>
      <vt:lpstr>Download Pdf बटन पर क्लिक करें, जिसके पश्चात् परिचय पत्र का पीडीएफ डाउनलोड हो जावेगा।</vt:lpstr>
      <vt:lpstr>डिजीटल हस्ताक्षर करने के पश्चात् परिचय पत्र अपलोड करने के लिए अपलोड बटन पर क्लिक करे और फाइल अपलोड करे।</vt:lpstr>
      <vt:lpstr>Slide 62</vt:lpstr>
      <vt:lpstr>Slide 63</vt:lpstr>
      <vt:lpstr>Reports</vt:lpstr>
      <vt:lpstr>Slide 65</vt:lpstr>
      <vt:lpstr>Slide 66</vt:lpstr>
      <vt:lpstr>Slide 67</vt:lpstr>
      <vt:lpstr>MIS Report</vt:lpstr>
      <vt:lpstr>JD MIS Report</vt:lpstr>
      <vt:lpstr>Slide 70</vt:lpstr>
    </vt:vector>
  </TitlesOfParts>
  <Company>NIC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Pension Management System</dc:title>
  <dc:creator>chhaya</dc:creator>
  <cp:lastModifiedBy>OMESH-SH</cp:lastModifiedBy>
  <cp:revision>427</cp:revision>
  <dcterms:created xsi:type="dcterms:W3CDTF">2018-03-22T07:29:34Z</dcterms:created>
  <dcterms:modified xsi:type="dcterms:W3CDTF">2018-08-10T07:15:14Z</dcterms:modified>
</cp:coreProperties>
</file>